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82" r:id="rId2"/>
    <p:sldId id="288" r:id="rId3"/>
    <p:sldId id="297" r:id="rId4"/>
    <p:sldId id="302" r:id="rId5"/>
    <p:sldId id="291" r:id="rId6"/>
    <p:sldId id="283" r:id="rId7"/>
    <p:sldId id="299" r:id="rId8"/>
    <p:sldId id="300" r:id="rId9"/>
    <p:sldId id="301" r:id="rId10"/>
  </p:sldIdLst>
  <p:sldSz cx="9144000" cy="6858000" type="screen4x3"/>
  <p:notesSz cx="6797675" cy="9926638"/>
  <p:embeddedFontLst>
    <p:embeddedFont>
      <p:font typeface="Calibri" panose="020F0502020204030204" pitchFamily="34" charset="0"/>
      <p:regular r:id="rId13"/>
      <p:bold r:id="rId14"/>
      <p:italic r:id="rId15"/>
      <p:boldItalic r:id="rId16"/>
    </p:embeddedFont>
    <p:embeddedFont>
      <p:font typeface="Lato" panose="020F0502020204030203" pitchFamily="34" charset="0"/>
      <p:regular r:id="rId17"/>
      <p:italic r:id="rId18"/>
    </p:embeddedFont>
    <p:embeddedFont>
      <p:font typeface="Lato Light" panose="020F0502020204030203" pitchFamily="34" charset="0"/>
      <p:regular r:id="rId19"/>
      <p:italic r:id="rId20"/>
    </p:embeddedFont>
    <p:embeddedFont>
      <p:font typeface="Roboto Condensed" panose="02000000000000000000" pitchFamily="2"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en - van Kampen, JT van der" initials="S-vKJvd" lastIdx="16" clrIdx="0"/>
  <p:cmAuthor id="1" name="Tam, M.C. (ONCO)" initials="TM(" lastIdx="1" clrIdx="1"/>
  <p:cmAuthor id="2" name="Boogaard, J.A. (RT)" initials="BJ(" lastIdx="1" clrIdx="2"/>
  <p:cmAuthor id="3" name="Tam, M.C. (RT)" initials="TM(" lastIdx="11" clrIdx="3"/>
  <p:cmAuthor id="4" name="Hoffstädt, H.E. (RT)" initials="HH(" lastIdx="7" clrIdx="4">
    <p:extLst>
      <p:ext uri="{19B8F6BF-5375-455C-9EA6-DF929625EA0E}">
        <p15:presenceInfo xmlns:p15="http://schemas.microsoft.com/office/powerpoint/2012/main" userId="S::H.E.Hoffstadt@lumc.nl::c1999193-321f-45a3-93e6-9e073582ef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58C"/>
    <a:srgbClr val="0099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p:restoredTop sz="78776" autoAdjust="0"/>
  </p:normalViewPr>
  <p:slideViewPr>
    <p:cSldViewPr>
      <p:cViewPr varScale="1">
        <p:scale>
          <a:sx n="99" d="100"/>
          <a:sy n="99" d="100"/>
        </p:scale>
        <p:origin x="2768" y="184"/>
      </p:cViewPr>
      <p:guideLst>
        <p:guide orient="horz" pos="2160"/>
        <p:guide pos="2880"/>
      </p:guideLst>
    </p:cSldViewPr>
  </p:slideViewPr>
  <p:notesTextViewPr>
    <p:cViewPr>
      <p:scale>
        <a:sx n="1" d="1"/>
        <a:sy n="1" d="1"/>
      </p:scale>
      <p:origin x="0" y="0"/>
    </p:cViewPr>
  </p:notesTextViewPr>
  <p:sorterViewPr>
    <p:cViewPr>
      <p:scale>
        <a:sx n="146" d="100"/>
        <a:sy n="14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EDEEB36-9298-44DF-96A8-18FB7358EA14}" type="datetimeFigureOut">
              <a:rPr lang="en-GB" smtClean="0"/>
              <a:t>14/11/2021</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8081DDC-D1D1-417C-ABA8-B0C6CFEE50E9}" type="slidenum">
              <a:rPr lang="en-GB" smtClean="0"/>
              <a:t>‹#›</a:t>
            </a:fld>
            <a:endParaRPr lang="en-GB"/>
          </a:p>
        </p:txBody>
      </p:sp>
    </p:spTree>
    <p:extLst>
      <p:ext uri="{BB962C8B-B14F-4D97-AF65-F5344CB8AC3E}">
        <p14:creationId xmlns:p14="http://schemas.microsoft.com/office/powerpoint/2010/main" val="3619447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9A67C5-574E-49E9-AD3F-29728B8BE720}" type="datetimeFigureOut">
              <a:rPr lang="en-GB" smtClean="0"/>
              <a:t>14/11/2021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12052C2-89FB-4690-A0DD-A9C3B37DF277}" type="slidenum">
              <a:rPr lang="en-GB" smtClean="0"/>
              <a:t>‹#›</a:t>
            </a:fld>
            <a:endParaRPr lang="en-GB"/>
          </a:p>
        </p:txBody>
      </p:sp>
    </p:spTree>
    <p:extLst>
      <p:ext uri="{BB962C8B-B14F-4D97-AF65-F5344CB8AC3E}">
        <p14:creationId xmlns:p14="http://schemas.microsoft.com/office/powerpoint/2010/main" val="3020111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Herhaal kort wat voor de klinische les af is gegaan, de </a:t>
            </a:r>
            <a:r>
              <a:rPr lang="nl-NL" noProof="0" dirty="0" err="1"/>
              <a:t>naastenjourney</a:t>
            </a:r>
            <a:r>
              <a:rPr lang="nl-NL" noProof="0" dirty="0"/>
              <a:t>, discussies die geweest zijn, voornemens die gemaakt zijn </a:t>
            </a:r>
            <a:r>
              <a:rPr lang="nl-NL" noProof="0" dirty="0" err="1"/>
              <a:t>etc</a:t>
            </a:r>
            <a:r>
              <a:rPr lang="nl-NL" noProof="0" dirty="0"/>
              <a:t> etc. En leg uit dat het doel van de bijeenkomst is om uit te leggen wat de oog voor naastenmethodiek is en welke elementen in het SMART plan van de organisatie zullen worden ingezet. </a:t>
            </a:r>
          </a:p>
        </p:txBody>
      </p:sp>
      <p:sp>
        <p:nvSpPr>
          <p:cNvPr id="4" name="Slide Number Placeholder 3"/>
          <p:cNvSpPr>
            <a:spLocks noGrp="1"/>
          </p:cNvSpPr>
          <p:nvPr>
            <p:ph type="sldNum" sz="quarter" idx="10"/>
          </p:nvPr>
        </p:nvSpPr>
        <p:spPr/>
        <p:txBody>
          <a:bodyPr/>
          <a:lstStyle/>
          <a:p>
            <a:fld id="{A12052C2-89FB-4690-A0DD-A9C3B37DF277}" type="slidenum">
              <a:rPr lang="en-GB" smtClean="0"/>
              <a:t>1</a:t>
            </a:fld>
            <a:endParaRPr lang="en-GB"/>
          </a:p>
        </p:txBody>
      </p:sp>
    </p:spTree>
    <p:extLst>
      <p:ext uri="{BB962C8B-B14F-4D97-AF65-F5344CB8AC3E}">
        <p14:creationId xmlns:p14="http://schemas.microsoft.com/office/powerpoint/2010/main" val="305132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nl-NL" noProof="0" dirty="0"/>
              <a:t>Het geven van zorg aan naasten van patiënten met een levensbedreigende aandoening of kwetsbaarheid is een onderdeel van Palliatieve Zorg. (Zie: Kwaliteitskader Palliatieve Zorg). Daarnaast kun je in de contacten met naasten voor overlijden van de patiënt, maar ook in de nazorgcontacten feedback over de geleverde zorg krijgen. Deze feedback kan gebruikt worden om de kwaliteit van (palliatieve) zorg te verbeteren.</a:t>
            </a:r>
          </a:p>
          <a:p>
            <a:pPr marL="228600" indent="-228600">
              <a:buAutoNum type="arabicPeriod"/>
            </a:pPr>
            <a:r>
              <a:rPr lang="nl-NL" noProof="0" dirty="0"/>
              <a:t>Naasten vinden het erg fijn als zij merken dat er ook naar hun wordt omgekeken. Voor patiënten is het ook erg belangrijk te weten dat er ook gezorgd wordt voor hun dierbaren. Dat geeft hen rust.</a:t>
            </a:r>
          </a:p>
          <a:p>
            <a:pPr marL="228600" indent="-228600">
              <a:buAutoNum type="arabicPeriod"/>
            </a:pPr>
            <a:r>
              <a:rPr lang="nl-NL" noProof="0" dirty="0"/>
              <a:t>Zorgverleners geven vaak aan veel voldoening te krijgen uit het zorgen voor naasten. Zij kunnen zorgen dragen voor het hele geheel van begin tot het eind. Bij het zorgen voor naasten krijgen zorgverleners veel dankbaarheid terug.</a:t>
            </a:r>
          </a:p>
          <a:p>
            <a:pPr marL="228600" indent="-228600">
              <a:buAutoNum type="arabicPeriod"/>
            </a:pPr>
            <a:r>
              <a:rPr lang="nl-NL" noProof="0" dirty="0"/>
              <a:t>Door contacten met naasten krijgen zorgverleners veel inzicht in de situatie van de patiënt, zijn/haar behoeften, sociale netwerk en wat er in eerdere behandelingen/ziektefases is voorgevallen. Met deze informatie kunnen zorgverleners meer adequate zorg geven, en eventuele problemen en complicaties voor zijn.</a:t>
            </a:r>
          </a:p>
          <a:p>
            <a:pPr marL="0" indent="0">
              <a:buNone/>
            </a:pPr>
            <a:endParaRPr lang="nl-NL" noProof="0" dirty="0"/>
          </a:p>
          <a:p>
            <a:pPr marL="0" indent="0">
              <a:buNone/>
            </a:pPr>
            <a:endParaRPr lang="nl-NL" noProof="0" dirty="0"/>
          </a:p>
          <a:p>
            <a:pPr marL="0" indent="0">
              <a:buNone/>
            </a:pPr>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2</a:t>
            </a:fld>
            <a:endParaRPr lang="en-GB"/>
          </a:p>
        </p:txBody>
      </p:sp>
    </p:spTree>
    <p:extLst>
      <p:ext uri="{BB962C8B-B14F-4D97-AF65-F5344CB8AC3E}">
        <p14:creationId xmlns:p14="http://schemas.microsoft.com/office/powerpoint/2010/main" val="251710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Dit zijn de uitgangspunten van de Oog voor Naasten en Nabestaanden-methodiek. In het kader van het Oog voor Naasten Onderzoek van het LUMC is met behulp van interviews met beleidsmakers/palliatieve zorg experts/zorgverleners en naasten/nabestaanden tot deze inhoud van minimale zorg voor naasten </a:t>
            </a:r>
            <a:r>
              <a:rPr lang="nl-NL" u="sng" noProof="0" dirty="0"/>
              <a:t>voor</a:t>
            </a:r>
            <a:r>
              <a:rPr lang="nl-NL" noProof="0" dirty="0"/>
              <a:t> het overlijden gekomen. </a:t>
            </a:r>
          </a:p>
          <a:p>
            <a:endParaRPr lang="nl-NL" noProof="0" dirty="0"/>
          </a:p>
          <a:p>
            <a:r>
              <a:rPr lang="nl-NL" noProof="0" dirty="0"/>
              <a:t>Alle punten langslopen. </a:t>
            </a:r>
          </a:p>
          <a:p>
            <a:endParaRPr lang="nl-NL" noProof="0" dirty="0"/>
          </a:p>
          <a:p>
            <a:r>
              <a:rPr lang="nl-NL" noProof="0" dirty="0"/>
              <a:t>Punt 2, </a:t>
            </a:r>
            <a:r>
              <a:rPr lang="nl-NL" noProof="0" dirty="0" err="1"/>
              <a:t>bullet</a:t>
            </a:r>
            <a:r>
              <a:rPr lang="nl-NL" noProof="0" dirty="0"/>
              <a:t> 1: het kan moeilijk zijn om informatie op te nemen in een stressvolle periode. Het is dan extra belangrijk om als zorgverlener rustig te praten en goed te controleren of alles duidelijk is voor de naasten en of zij niet nog onbeantwoorde vragen hebben. Blijf ook geduldig als vragen meermaals worden gesteld of geef informatie ook schriftelijk mee zodat naasten het thuis nog een keer kunnen nalezen. Of geef aan dat zij het gesprek ook op mogen nemen. </a:t>
            </a:r>
          </a:p>
          <a:p>
            <a:endParaRPr lang="nl-NL" noProof="0" dirty="0"/>
          </a:p>
          <a:p>
            <a:r>
              <a:rPr lang="nl-NL" noProof="0" dirty="0"/>
              <a:t>Punt 2, </a:t>
            </a:r>
            <a:r>
              <a:rPr lang="nl-NL" noProof="0" dirty="0" err="1"/>
              <a:t>bullet</a:t>
            </a:r>
            <a:r>
              <a:rPr lang="nl-NL" noProof="0" dirty="0"/>
              <a:t> 5: over de stervensfase; Niet elke naaste zit te wachten op informatie over de stervensfase, anderen geeft het juist houvast. Peil bij de naasten of zij hier behoefte hebben. </a:t>
            </a:r>
          </a:p>
          <a:p>
            <a:endParaRPr lang="nl-NL" noProof="0" dirty="0"/>
          </a:p>
          <a:p>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3</a:t>
            </a:fld>
            <a:endParaRPr lang="en-GB"/>
          </a:p>
        </p:txBody>
      </p:sp>
    </p:spTree>
    <p:extLst>
      <p:ext uri="{BB962C8B-B14F-4D97-AF65-F5344CB8AC3E}">
        <p14:creationId xmlns:p14="http://schemas.microsoft.com/office/powerpoint/2010/main" val="251710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Punt 3, eerste </a:t>
            </a:r>
            <a:r>
              <a:rPr lang="nl-NL" noProof="0" dirty="0" err="1"/>
              <a:t>bullet</a:t>
            </a:r>
            <a:r>
              <a:rPr lang="nl-NL" noProof="0" dirty="0"/>
              <a:t>: Naasten geven aan geen idee te hebben van wat er allemaal voor hun dierbare gedaan wordt, en of de zorgverleners echt alles uit kast halen om de zorg zo goed mogelijk te kunnen geven, ook al is dit voor zorgverleners zelf wellicht vanzelfsprekend. Daarom is het belangrijk om goed te vertellen wat er allemaal gedaan wordt voor de patiënt. </a:t>
            </a:r>
          </a:p>
          <a:p>
            <a:endParaRPr lang="nl-NL" noProof="0" dirty="0"/>
          </a:p>
          <a:p>
            <a:r>
              <a:rPr lang="nl-NL" noProof="0" dirty="0"/>
              <a:t>Punt 3, tweede </a:t>
            </a:r>
            <a:r>
              <a:rPr lang="nl-NL" noProof="0" dirty="0" err="1"/>
              <a:t>bullet</a:t>
            </a:r>
            <a:r>
              <a:rPr lang="nl-NL" noProof="0" dirty="0"/>
              <a:t>: Naasten verschillen ook erg in de mate waarin zij willen bijdragen aan de zorg. De een vindt het juist heel fijn om veel zorgtaken op zich te nemen, terwijl de ander dit wellicht zoveel mogelijk overlaat aan anderen omdat zij zich anders voornamelijk zorgverlener gaan voelen i.p.v. ouder/partner/kind/vriend/etc. Vraag daarom expliciet naar wat voor een naaste wenselijk is, en laat deze vraag ook regelmatig terugkomen. De behoefte kan namelijk veranderen. </a:t>
            </a:r>
          </a:p>
          <a:p>
            <a:endParaRPr lang="nl-NL" noProof="0" dirty="0"/>
          </a:p>
          <a:p>
            <a:r>
              <a:rPr lang="nl-NL" noProof="0" dirty="0"/>
              <a:t>Punt 4, algemeen: elke naaste is uniek en zal anders omgaan met de situatie waarin een dierbare levensbedreigend ziek is. Het is belangrijk om per naaste te onderzoeken wat hun normen, waarden en vaardigheden zijn. </a:t>
            </a:r>
          </a:p>
          <a:p>
            <a:endParaRPr lang="nl-NL" noProof="0" dirty="0"/>
          </a:p>
          <a:p>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4</a:t>
            </a:fld>
            <a:endParaRPr lang="en-GB"/>
          </a:p>
        </p:txBody>
      </p:sp>
    </p:spTree>
    <p:extLst>
      <p:ext uri="{BB962C8B-B14F-4D97-AF65-F5344CB8AC3E}">
        <p14:creationId xmlns:p14="http://schemas.microsoft.com/office/powerpoint/2010/main" val="2303545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Ook tot deze vorm van minimale zorg </a:t>
            </a:r>
            <a:r>
              <a:rPr lang="nl-NL" u="sng" noProof="0" dirty="0"/>
              <a:t>na</a:t>
            </a:r>
            <a:r>
              <a:rPr lang="nl-NL" noProof="0" dirty="0"/>
              <a:t> overlijden is gekomen n.a.v. gesprekken met beleidsmakers/palliatieve zorg experts, zorgverleners en naasten/nabestaanden.</a:t>
            </a:r>
          </a:p>
          <a:p>
            <a:endParaRPr lang="nl-NL" noProof="0" dirty="0"/>
          </a:p>
          <a:p>
            <a:r>
              <a:rPr lang="nl-NL" noProof="0" dirty="0"/>
              <a:t>Ad. 2: In de handreiking en achtergrondbrochure staat in detail beschreven welke vragen tijdens een zorgcontact na overlijden kunnen worden gesteld.</a:t>
            </a:r>
          </a:p>
          <a:p>
            <a:endParaRPr lang="nl-NL" noProof="0" dirty="0"/>
          </a:p>
          <a:p>
            <a:r>
              <a:rPr lang="nl-NL" noProof="0" dirty="0"/>
              <a:t>Ad. 3: De brochure ‘Bij het sterven van een familielid’ kan geraadpleegd worden voor informatie. </a:t>
            </a:r>
          </a:p>
          <a:p>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5</a:t>
            </a:fld>
            <a:endParaRPr lang="en-GB"/>
          </a:p>
        </p:txBody>
      </p:sp>
    </p:spTree>
    <p:extLst>
      <p:ext uri="{BB962C8B-B14F-4D97-AF65-F5344CB8AC3E}">
        <p14:creationId xmlns:p14="http://schemas.microsoft.com/office/powerpoint/2010/main" val="339080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Benoem dat de methodiek bestemd is om zorgverleners te ondersteunen bij het geven van de minimale zorg voor naasten. </a:t>
            </a:r>
          </a:p>
          <a:p>
            <a:endParaRPr lang="nl-NL" noProof="0" dirty="0"/>
          </a:p>
          <a:p>
            <a:r>
              <a:rPr lang="nl-NL" noProof="0" dirty="0"/>
              <a:t>Noem de achtergrondbrochure en dat deze beschikbaar is voor wie n.a.v. de handreiking meer wil lezen over zorg voor naasten, maar dat het niet nodig is om te kunnen werken met de Oog voor Naasten en Nabestaanden-methodiek.</a:t>
            </a:r>
          </a:p>
          <a:p>
            <a:endParaRPr lang="nl-NL" noProof="0" dirty="0"/>
          </a:p>
          <a:p>
            <a:r>
              <a:rPr lang="nl-NL" noProof="0" dirty="0"/>
              <a:t>Benoem ook nogmaals de rol en functie van de projectambassadeur(s) en projectteam, en welk materialen jullie ter beschikking hebben ter ondersteuning van de implementatie (deze </a:t>
            </a:r>
            <a:r>
              <a:rPr lang="nl-NL" noProof="0" dirty="0" err="1"/>
              <a:t>ptt</a:t>
            </a:r>
            <a:r>
              <a:rPr lang="nl-NL" noProof="0" dirty="0"/>
              <a:t>, de implementatiehandleiding, handleiding klinische les).</a:t>
            </a:r>
          </a:p>
          <a:p>
            <a:endParaRPr lang="nl-NL" noProof="0" dirty="0"/>
          </a:p>
          <a:p>
            <a:r>
              <a:rPr lang="nl-NL" noProof="0" dirty="0"/>
              <a:t>Benoem dat er van zowel het naastenmateriaal als de handreiking en achtergrondbrochure ook een speciale COVID-19 versie is en dat alle materialen plus aanvullende filmpjes te vinden zijn op de website www.oogvoornaasten.nl</a:t>
            </a:r>
          </a:p>
          <a:p>
            <a:endParaRPr lang="nl-NL" noProof="0" dirty="0"/>
          </a:p>
          <a:p>
            <a:r>
              <a:rPr lang="nl-NL" noProof="0" dirty="0"/>
              <a:t>Informatie voor leidinggevenden is niet rondgestuurd</a:t>
            </a:r>
          </a:p>
        </p:txBody>
      </p:sp>
      <p:sp>
        <p:nvSpPr>
          <p:cNvPr id="4" name="Slide Number Placeholder 3"/>
          <p:cNvSpPr>
            <a:spLocks noGrp="1"/>
          </p:cNvSpPr>
          <p:nvPr>
            <p:ph type="sldNum" sz="quarter" idx="10"/>
          </p:nvPr>
        </p:nvSpPr>
        <p:spPr/>
        <p:txBody>
          <a:bodyPr/>
          <a:lstStyle/>
          <a:p>
            <a:fld id="{A12052C2-89FB-4690-A0DD-A9C3B37DF277}" type="slidenum">
              <a:rPr lang="en-GB" smtClean="0"/>
              <a:t>6</a:t>
            </a:fld>
            <a:endParaRPr lang="en-GB"/>
          </a:p>
        </p:txBody>
      </p:sp>
    </p:spTree>
    <p:extLst>
      <p:ext uri="{BB962C8B-B14F-4D97-AF65-F5344CB8AC3E}">
        <p14:creationId xmlns:p14="http://schemas.microsoft.com/office/powerpoint/2010/main" val="2517101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Ga met elkaar de discussie aan op welke manier jullie als team aandacht kunnen geven aan deze aspecten. Gebruik hiervoor ook de suggesties uit de handleiding Klinische Les, onderdeel C </a:t>
            </a:r>
          </a:p>
          <a:p>
            <a:r>
              <a:rPr lang="nl-NL" noProof="0" dirty="0"/>
              <a:t>Aandachtspunten:</a:t>
            </a:r>
          </a:p>
          <a:p>
            <a:pPr marL="342900" indent="-342900">
              <a:lnSpc>
                <a:spcPct val="150000"/>
              </a:lnSpc>
              <a:buFontTx/>
              <a:buChar char="-"/>
            </a:pPr>
            <a:r>
              <a:rPr lang="nl-NL" sz="1200" b="1" dirty="0">
                <a:solidFill>
                  <a:srgbClr val="C00000"/>
                </a:solidFill>
              </a:rPr>
              <a:t>Besef dat goede palliatieve zorg ook bestaat uit zorg voor naasten.</a:t>
            </a:r>
          </a:p>
          <a:p>
            <a:pPr marL="342900" indent="-342900">
              <a:lnSpc>
                <a:spcPct val="150000"/>
              </a:lnSpc>
              <a:buFontTx/>
              <a:buChar char="-"/>
            </a:pPr>
            <a:r>
              <a:rPr lang="nl-NL" sz="1200" b="1" dirty="0">
                <a:solidFill>
                  <a:srgbClr val="C00000"/>
                </a:solidFill>
              </a:rPr>
              <a:t>Goed kunnen luisteren.</a:t>
            </a:r>
          </a:p>
          <a:p>
            <a:pPr marL="342900" indent="-342900">
              <a:lnSpc>
                <a:spcPct val="150000"/>
              </a:lnSpc>
              <a:buFontTx/>
              <a:buChar char="-"/>
            </a:pPr>
            <a:r>
              <a:rPr lang="nl-NL" sz="1200" b="1" dirty="0">
                <a:solidFill>
                  <a:srgbClr val="C00000"/>
                </a:solidFill>
              </a:rPr>
              <a:t>Om kunnen gaan met verdriet van naasten.</a:t>
            </a:r>
          </a:p>
          <a:p>
            <a:pPr marL="342900" indent="-342900">
              <a:lnSpc>
                <a:spcPct val="150000"/>
              </a:lnSpc>
              <a:buFontTx/>
              <a:buChar char="-"/>
            </a:pPr>
            <a:r>
              <a:rPr lang="nl-NL" sz="1200" b="1" dirty="0">
                <a:solidFill>
                  <a:srgbClr val="C00000"/>
                </a:solidFill>
              </a:rPr>
              <a:t>Kennis over waar naasten met aanvullende behoeften aan ondersteuning </a:t>
            </a:r>
            <a:br>
              <a:rPr lang="nl-NL" sz="1200" b="1" dirty="0">
                <a:solidFill>
                  <a:srgbClr val="C00000"/>
                </a:solidFill>
              </a:rPr>
            </a:br>
            <a:r>
              <a:rPr lang="nl-NL" sz="1200" b="1" dirty="0">
                <a:solidFill>
                  <a:srgbClr val="C00000"/>
                </a:solidFill>
              </a:rPr>
              <a:t>naar door verwezen kunnen worden.</a:t>
            </a:r>
          </a:p>
          <a:p>
            <a:pPr marL="342900" indent="-342900">
              <a:lnSpc>
                <a:spcPct val="150000"/>
              </a:lnSpc>
              <a:buFontTx/>
              <a:buChar char="-"/>
            </a:pPr>
            <a:r>
              <a:rPr lang="nl-NL" sz="1200" b="1" dirty="0">
                <a:solidFill>
                  <a:srgbClr val="C00000"/>
                </a:solidFill>
              </a:rPr>
              <a:t>Bewustzijn van verschillen tussen naasten (geletterdheid, gezondheidsvaardigheden, culturele achtergrond)</a:t>
            </a:r>
          </a:p>
          <a:p>
            <a:pPr marL="342900" indent="-342900">
              <a:lnSpc>
                <a:spcPct val="150000"/>
              </a:lnSpc>
              <a:buFontTx/>
              <a:buChar char="-"/>
            </a:pPr>
            <a:r>
              <a:rPr lang="nl-NL" sz="1200" b="1" dirty="0">
                <a:solidFill>
                  <a:srgbClr val="C00000"/>
                </a:solidFill>
              </a:rPr>
              <a:t>Goede onderlinge samenwerkingen en duidelijke afspraken rond de taakverdeling.</a:t>
            </a:r>
          </a:p>
          <a:p>
            <a:pPr marL="342900" indent="-342900">
              <a:lnSpc>
                <a:spcPct val="150000"/>
              </a:lnSpc>
              <a:buFontTx/>
              <a:buChar char="-"/>
            </a:pPr>
            <a:r>
              <a:rPr lang="nl-NL" sz="1200" b="1" dirty="0">
                <a:solidFill>
                  <a:srgbClr val="C00000"/>
                </a:solidFill>
              </a:rPr>
              <a:t>Steun van collega’s! </a:t>
            </a:r>
          </a:p>
          <a:p>
            <a:pPr marL="342900" indent="-342900">
              <a:lnSpc>
                <a:spcPct val="150000"/>
              </a:lnSpc>
              <a:buFontTx/>
              <a:buChar char="-"/>
            </a:pPr>
            <a:r>
              <a:rPr lang="nl-NL" sz="1200" b="1" dirty="0">
                <a:solidFill>
                  <a:srgbClr val="C00000"/>
                </a:solidFill>
              </a:rPr>
              <a:t>Mogelijkheid om met elkaar mee te kijken, na te praten en te overleggen.</a:t>
            </a:r>
          </a:p>
          <a:p>
            <a:pPr marL="342900" indent="-342900">
              <a:lnSpc>
                <a:spcPct val="150000"/>
              </a:lnSpc>
              <a:buFontTx/>
              <a:buChar char="-"/>
            </a:pPr>
            <a:r>
              <a:rPr lang="nl-NL" sz="1200" b="1" dirty="0">
                <a:solidFill>
                  <a:srgbClr val="C00000"/>
                </a:solidFill>
              </a:rPr>
              <a:t>Mogelijkheid om aan te kunnen geven dat het zorgen voor naasten als</a:t>
            </a:r>
            <a:br>
              <a:rPr lang="nl-NL" sz="1200" b="1" dirty="0">
                <a:solidFill>
                  <a:srgbClr val="C00000"/>
                </a:solidFill>
              </a:rPr>
            </a:br>
            <a:r>
              <a:rPr lang="nl-NL" sz="1200" b="1" dirty="0">
                <a:solidFill>
                  <a:srgbClr val="C00000"/>
                </a:solidFill>
              </a:rPr>
              <a:t>lastig wordt ervaren.</a:t>
            </a:r>
            <a:endParaRPr lang="nl-NL" sz="1200" dirty="0"/>
          </a:p>
          <a:p>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7</a:t>
            </a:fld>
            <a:endParaRPr lang="en-GB"/>
          </a:p>
        </p:txBody>
      </p:sp>
    </p:spTree>
    <p:extLst>
      <p:ext uri="{BB962C8B-B14F-4D97-AF65-F5344CB8AC3E}">
        <p14:creationId xmlns:p14="http://schemas.microsoft.com/office/powerpoint/2010/main" val="2438366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Vul dit stuk zelf aan op basis van de </a:t>
            </a:r>
            <a:r>
              <a:rPr lang="nl-NL" noProof="0" dirty="0" err="1"/>
              <a:t>Naastenjouney</a:t>
            </a:r>
            <a:r>
              <a:rPr lang="nl-NL" noProof="0" dirty="0"/>
              <a:t>, de voorlopige implementatie doelen die al zijn opgesteld en die je ter bespreking wilt voorleggen aan het team. En welke doelen moet hier op basis van de klinische les bij? </a:t>
            </a:r>
          </a:p>
        </p:txBody>
      </p:sp>
      <p:sp>
        <p:nvSpPr>
          <p:cNvPr id="4" name="Slide Number Placeholder 3"/>
          <p:cNvSpPr>
            <a:spLocks noGrp="1"/>
          </p:cNvSpPr>
          <p:nvPr>
            <p:ph type="sldNum" sz="quarter" idx="10"/>
          </p:nvPr>
        </p:nvSpPr>
        <p:spPr/>
        <p:txBody>
          <a:bodyPr/>
          <a:lstStyle/>
          <a:p>
            <a:fld id="{A12052C2-89FB-4690-A0DD-A9C3B37DF277}" type="slidenum">
              <a:rPr lang="en-GB" smtClean="0"/>
              <a:t>8</a:t>
            </a:fld>
            <a:endParaRPr lang="en-GB"/>
          </a:p>
        </p:txBody>
      </p:sp>
    </p:spTree>
    <p:extLst>
      <p:ext uri="{BB962C8B-B14F-4D97-AF65-F5344CB8AC3E}">
        <p14:creationId xmlns:p14="http://schemas.microsoft.com/office/powerpoint/2010/main" val="53410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Deze dia bevat de stappen uit het implementatietraject. Leg kort uit wat het vervolg van het implementatietraject voor de afdeling in gaat houden en wat jou/jullie rol als projectambassadeurs hierbij zal zijn. </a:t>
            </a:r>
          </a:p>
          <a:p>
            <a:endParaRPr lang="nl-NL" noProof="0" dirty="0"/>
          </a:p>
        </p:txBody>
      </p:sp>
      <p:sp>
        <p:nvSpPr>
          <p:cNvPr id="4" name="Slide Number Placeholder 3"/>
          <p:cNvSpPr>
            <a:spLocks noGrp="1"/>
          </p:cNvSpPr>
          <p:nvPr>
            <p:ph type="sldNum" sz="quarter" idx="10"/>
          </p:nvPr>
        </p:nvSpPr>
        <p:spPr/>
        <p:txBody>
          <a:bodyPr/>
          <a:lstStyle/>
          <a:p>
            <a:fld id="{A12052C2-89FB-4690-A0DD-A9C3B37DF277}" type="slidenum">
              <a:rPr lang="en-GB" smtClean="0"/>
              <a:t>9</a:t>
            </a:fld>
            <a:endParaRPr lang="en-GB"/>
          </a:p>
        </p:txBody>
      </p:sp>
    </p:spTree>
    <p:extLst>
      <p:ext uri="{BB962C8B-B14F-4D97-AF65-F5344CB8AC3E}">
        <p14:creationId xmlns:p14="http://schemas.microsoft.com/office/powerpoint/2010/main" val="308605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14-11-2021</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90462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14-11-2021</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59387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14-11-2021</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3585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14-11-2021</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60398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1F2AD7-B524-4678-9131-254E376F8468}" type="datetimeFigureOut">
              <a:rPr lang="nl-NL" smtClean="0">
                <a:solidFill>
                  <a:prstClr val="black">
                    <a:tint val="75000"/>
                  </a:prstClr>
                </a:solidFill>
              </a:rPr>
              <a:pPr/>
              <a:t>14-11-2021</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45979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441F2AD7-B524-4678-9131-254E376F8468}" type="datetimeFigureOut">
              <a:rPr lang="nl-NL" smtClean="0">
                <a:solidFill>
                  <a:prstClr val="black">
                    <a:tint val="75000"/>
                  </a:prstClr>
                </a:solidFill>
              </a:rPr>
              <a:pPr/>
              <a:t>14-11-2021</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20543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441F2AD7-B524-4678-9131-254E376F8468}" type="datetimeFigureOut">
              <a:rPr lang="nl-NL" smtClean="0">
                <a:solidFill>
                  <a:prstClr val="black">
                    <a:tint val="75000"/>
                  </a:prstClr>
                </a:solidFill>
              </a:rPr>
              <a:pPr/>
              <a:t>14-11-2021</a:t>
            </a:fld>
            <a:endParaRPr lang="nl-NL">
              <a:solidFill>
                <a:prstClr val="black">
                  <a:tint val="75000"/>
                </a:prstClr>
              </a:solidFill>
            </a:endParaRPr>
          </a:p>
        </p:txBody>
      </p:sp>
      <p:sp>
        <p:nvSpPr>
          <p:cNvPr id="8" name="Footer Placeholder 7"/>
          <p:cNvSpPr>
            <a:spLocks noGrp="1"/>
          </p:cNvSpPr>
          <p:nvPr>
            <p:ph type="ftr" sz="quarter" idx="11"/>
          </p:nvPr>
        </p:nvSpPr>
        <p:spPr/>
        <p:txBody>
          <a:bodyPr/>
          <a:lstStyle/>
          <a:p>
            <a:endParaRPr lang="nl-NL">
              <a:solidFill>
                <a:prstClr val="black">
                  <a:tint val="75000"/>
                </a:prstClr>
              </a:solidFill>
            </a:endParaRPr>
          </a:p>
        </p:txBody>
      </p:sp>
      <p:sp>
        <p:nvSpPr>
          <p:cNvPr id="9" name="Slide Number Placeholder 8"/>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437997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441F2AD7-B524-4678-9131-254E376F8468}" type="datetimeFigureOut">
              <a:rPr lang="nl-NL" smtClean="0">
                <a:solidFill>
                  <a:prstClr val="black">
                    <a:tint val="75000"/>
                  </a:prstClr>
                </a:solidFill>
              </a:rPr>
              <a:pPr/>
              <a:t>14-11-2021</a:t>
            </a:fld>
            <a:endParaRPr lang="nl-NL">
              <a:solidFill>
                <a:prstClr val="black">
                  <a:tint val="75000"/>
                </a:prstClr>
              </a:solidFill>
            </a:endParaRPr>
          </a:p>
        </p:txBody>
      </p:sp>
      <p:sp>
        <p:nvSpPr>
          <p:cNvPr id="4" name="Footer Placeholder 3"/>
          <p:cNvSpPr>
            <a:spLocks noGrp="1"/>
          </p:cNvSpPr>
          <p:nvPr>
            <p:ph type="ftr" sz="quarter" idx="11"/>
          </p:nvPr>
        </p:nvSpPr>
        <p:spPr/>
        <p:txBody>
          <a:bodyPr/>
          <a:lstStyle/>
          <a:p>
            <a:endParaRPr lang="nl-NL">
              <a:solidFill>
                <a:prstClr val="black">
                  <a:tint val="75000"/>
                </a:prstClr>
              </a:solidFill>
            </a:endParaRPr>
          </a:p>
        </p:txBody>
      </p:sp>
      <p:sp>
        <p:nvSpPr>
          <p:cNvPr id="5" name="Slide Number Placeholder 4"/>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64708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F2AD7-B524-4678-9131-254E376F8468}" type="datetimeFigureOut">
              <a:rPr lang="nl-NL" smtClean="0">
                <a:solidFill>
                  <a:prstClr val="black">
                    <a:tint val="75000"/>
                  </a:prstClr>
                </a:solidFill>
              </a:rPr>
              <a:pPr/>
              <a:t>14-11-2021</a:t>
            </a:fld>
            <a:endParaRPr lang="nl-NL">
              <a:solidFill>
                <a:prstClr val="black">
                  <a:tint val="75000"/>
                </a:prstClr>
              </a:solidFill>
            </a:endParaRPr>
          </a:p>
        </p:txBody>
      </p:sp>
      <p:sp>
        <p:nvSpPr>
          <p:cNvPr id="3" name="Footer Placeholder 2"/>
          <p:cNvSpPr>
            <a:spLocks noGrp="1"/>
          </p:cNvSpPr>
          <p:nvPr>
            <p:ph type="ftr" sz="quarter" idx="11"/>
          </p:nvPr>
        </p:nvSpPr>
        <p:spPr/>
        <p:txBody>
          <a:bodyPr/>
          <a:lstStyle/>
          <a:p>
            <a:endParaRPr lang="nl-NL">
              <a:solidFill>
                <a:prstClr val="black">
                  <a:tint val="75000"/>
                </a:prstClr>
              </a:solidFill>
            </a:endParaRPr>
          </a:p>
        </p:txBody>
      </p:sp>
      <p:sp>
        <p:nvSpPr>
          <p:cNvPr id="4" name="Slide Number Placeholder 3"/>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94922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F2AD7-B524-4678-9131-254E376F8468}" type="datetimeFigureOut">
              <a:rPr lang="nl-NL" smtClean="0">
                <a:solidFill>
                  <a:prstClr val="black">
                    <a:tint val="75000"/>
                  </a:prstClr>
                </a:solidFill>
              </a:rPr>
              <a:pPr/>
              <a:t>14-11-2021</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41347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F2AD7-B524-4678-9131-254E376F8468}" type="datetimeFigureOut">
              <a:rPr lang="nl-NL" smtClean="0">
                <a:solidFill>
                  <a:prstClr val="black">
                    <a:tint val="75000"/>
                  </a:prstClr>
                </a:solidFill>
              </a:rPr>
              <a:pPr/>
              <a:t>14-11-2021</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47487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F2AD7-B524-4678-9131-254E376F8468}" type="datetimeFigureOut">
              <a:rPr lang="nl-NL" smtClean="0">
                <a:solidFill>
                  <a:prstClr val="black">
                    <a:tint val="75000"/>
                  </a:prstClr>
                </a:solidFill>
              </a:rPr>
              <a:pPr/>
              <a:t>14-11-2021</a:t>
            </a:fld>
            <a:endParaRPr lang="nl-N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0E979-4397-44D3-BEA2-A16EE12DF27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398658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4048" y="874068"/>
            <a:ext cx="3528392" cy="3262432"/>
          </a:xfrm>
          <a:prstGeom prst="rect">
            <a:avLst/>
          </a:prstGeom>
          <a:noFill/>
        </p:spPr>
        <p:txBody>
          <a:bodyPr wrap="square" rtlCol="0">
            <a:spAutoFit/>
          </a:bodyPr>
          <a:lstStyle/>
          <a:p>
            <a:pPr algn="ctr">
              <a:spcBef>
                <a:spcPts val="600"/>
              </a:spcBef>
              <a:buClr>
                <a:srgbClr val="727CA3"/>
              </a:buClr>
              <a:buSzPct val="76000"/>
            </a:pPr>
            <a:r>
              <a:rPr lang="nl-NL" sz="2800" b="1" dirty="0">
                <a:solidFill>
                  <a:srgbClr val="51958C"/>
                </a:solidFill>
                <a:latin typeface="Roboto Condensed" panose="02000000000000000000" pitchFamily="2" charset="0"/>
                <a:ea typeface="Roboto Condensed" panose="02000000000000000000" pitchFamily="2" charset="0"/>
              </a:rPr>
              <a:t>Klinische les ter voorbereiding </a:t>
            </a:r>
          </a:p>
          <a:p>
            <a:pPr algn="ctr">
              <a:spcBef>
                <a:spcPts val="600"/>
              </a:spcBef>
              <a:buClr>
                <a:srgbClr val="727CA3"/>
              </a:buClr>
              <a:buSzPct val="76000"/>
            </a:pPr>
            <a:r>
              <a:rPr lang="nl-NL" sz="2800" b="1" dirty="0">
                <a:solidFill>
                  <a:srgbClr val="51958C"/>
                </a:solidFill>
                <a:latin typeface="Roboto Condensed" panose="02000000000000000000" pitchFamily="2" charset="0"/>
                <a:ea typeface="Roboto Condensed" panose="02000000000000000000" pitchFamily="2" charset="0"/>
              </a:rPr>
              <a:t>van de implementatie van de </a:t>
            </a:r>
          </a:p>
          <a:p>
            <a:pPr algn="ctr">
              <a:spcBef>
                <a:spcPts val="600"/>
              </a:spcBef>
              <a:buClr>
                <a:srgbClr val="727CA3"/>
              </a:buClr>
              <a:buSzPct val="76000"/>
            </a:pPr>
            <a:r>
              <a:rPr lang="nl-NL" sz="2800" b="1" dirty="0">
                <a:solidFill>
                  <a:srgbClr val="51958C"/>
                </a:solidFill>
                <a:latin typeface="Roboto Condensed" panose="02000000000000000000" pitchFamily="2" charset="0"/>
                <a:ea typeface="Roboto Condensed" panose="02000000000000000000" pitchFamily="2" charset="0"/>
              </a:rPr>
              <a:t>Oog voor Naasten en Nabestaanden-methodiek (ON2)</a:t>
            </a:r>
          </a:p>
        </p:txBody>
      </p:sp>
      <p:pic>
        <p:nvPicPr>
          <p:cNvPr id="10" name="Picture 9" descr="A picture containing person, person, people&#10;&#10;Description automatically generated">
            <a:extLst>
              <a:ext uri="{FF2B5EF4-FFF2-40B4-BE49-F238E27FC236}">
                <a16:creationId xmlns:a16="http://schemas.microsoft.com/office/drawing/2014/main" id="{A1D3AD5E-973C-344E-B26B-82FAACA777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4" y="4925"/>
            <a:ext cx="4570444" cy="6858000"/>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47119A36-84FA-D442-BE71-0114CF76D6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1187" y="6318254"/>
            <a:ext cx="1801173" cy="484109"/>
          </a:xfrm>
          <a:prstGeom prst="rect">
            <a:avLst/>
          </a:prstGeom>
        </p:spPr>
      </p:pic>
      <p:pic>
        <p:nvPicPr>
          <p:cNvPr id="12" name="Picture 11" descr="Logo&#10;&#10;Description automatically generated">
            <a:extLst>
              <a:ext uri="{FF2B5EF4-FFF2-40B4-BE49-F238E27FC236}">
                <a16:creationId xmlns:a16="http://schemas.microsoft.com/office/drawing/2014/main" id="{6D21BB5D-DDF4-D04D-B702-B27FCD213E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2536" y="-352772"/>
            <a:ext cx="2997200" cy="1333500"/>
          </a:xfrm>
          <a:prstGeom prst="rect">
            <a:avLst/>
          </a:prstGeom>
        </p:spPr>
      </p:pic>
      <p:pic>
        <p:nvPicPr>
          <p:cNvPr id="14" name="Picture 13" descr="Logo, company name&#10;&#10;Description automatically generated">
            <a:extLst>
              <a:ext uri="{FF2B5EF4-FFF2-40B4-BE49-F238E27FC236}">
                <a16:creationId xmlns:a16="http://schemas.microsoft.com/office/drawing/2014/main" id="{0645939B-3F63-5641-8AE7-68E6CBEEB4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55434" y="6154155"/>
            <a:ext cx="1401806" cy="812305"/>
          </a:xfrm>
          <a:prstGeom prst="rect">
            <a:avLst/>
          </a:prstGeom>
        </p:spPr>
      </p:pic>
      <p:pic>
        <p:nvPicPr>
          <p:cNvPr id="16" name="Picture 15" descr="Logo, company name&#10;&#10;Description automatically generated">
            <a:extLst>
              <a:ext uri="{FF2B5EF4-FFF2-40B4-BE49-F238E27FC236}">
                <a16:creationId xmlns:a16="http://schemas.microsoft.com/office/drawing/2014/main" id="{FF9B0E6C-C9EE-694A-A2C7-FCE3B9812C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84368" y="6242232"/>
            <a:ext cx="1109896" cy="643152"/>
          </a:xfrm>
          <a:prstGeom prst="rect">
            <a:avLst/>
          </a:prstGeom>
        </p:spPr>
      </p:pic>
    </p:spTree>
    <p:extLst>
      <p:ext uri="{BB962C8B-B14F-4D97-AF65-F5344CB8AC3E}">
        <p14:creationId xmlns:p14="http://schemas.microsoft.com/office/powerpoint/2010/main" val="111082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836712"/>
            <a:ext cx="4572000" cy="1077218"/>
          </a:xfrm>
          <a:prstGeom prst="rect">
            <a:avLst/>
          </a:prstGeom>
          <a:noFill/>
        </p:spPr>
        <p:txBody>
          <a:bodyPr wrap="square" rtlCol="0">
            <a:spAutoFit/>
          </a:bodyPr>
          <a:lstStyle/>
          <a:p>
            <a:r>
              <a:rPr lang="nl-NL" sz="3200" b="1" dirty="0">
                <a:solidFill>
                  <a:srgbClr val="51958C"/>
                </a:solidFill>
                <a:latin typeface="Roboto Condensed" panose="02000000000000000000" pitchFamily="2" charset="0"/>
                <a:ea typeface="Roboto Condensed" panose="02000000000000000000" pitchFamily="2" charset="0"/>
              </a:rPr>
              <a:t>Waarom Oog voor Naasten en Nabestaanden?</a:t>
            </a:r>
          </a:p>
        </p:txBody>
      </p:sp>
      <p:sp>
        <p:nvSpPr>
          <p:cNvPr id="3" name="TextBox 2"/>
          <p:cNvSpPr txBox="1"/>
          <p:nvPr/>
        </p:nvSpPr>
        <p:spPr>
          <a:xfrm>
            <a:off x="209702" y="2147576"/>
            <a:ext cx="4074266" cy="2185214"/>
          </a:xfrm>
          <a:prstGeom prst="rect">
            <a:avLst/>
          </a:prstGeom>
          <a:noFill/>
        </p:spPr>
        <p:txBody>
          <a:bodyPr wrap="square" rtlCol="0">
            <a:spAutoFit/>
          </a:bodyPr>
          <a:lstStyle/>
          <a:p>
            <a:pPr marL="285750" indent="-285750">
              <a:buFont typeface="Arial" panose="020B0604020202020204" pitchFamily="34" charset="0"/>
              <a:buChar char="•"/>
            </a:pPr>
            <a:r>
              <a:rPr lang="nl-NL" sz="1500" dirty="0">
                <a:latin typeface="Lato Light" panose="020F0502020204030203" pitchFamily="34" charset="0"/>
                <a:ea typeface="Lato Light" panose="020F0502020204030203" pitchFamily="34" charset="0"/>
                <a:cs typeface="Lato Light" panose="020F0502020204030203" pitchFamily="34" charset="0"/>
              </a:rPr>
              <a:t>Verbetert de </a:t>
            </a:r>
            <a:r>
              <a:rPr lang="nl-NL" sz="1500" dirty="0">
                <a:solidFill>
                  <a:srgbClr val="51958C"/>
                </a:solidFill>
                <a:latin typeface="Lato Light" panose="020F0502020204030203" pitchFamily="34" charset="0"/>
                <a:ea typeface="Lato Light" panose="020F0502020204030203" pitchFamily="34" charset="0"/>
                <a:cs typeface="Lato Light" panose="020F0502020204030203" pitchFamily="34" charset="0"/>
              </a:rPr>
              <a:t>kwaliteit van palliatieve zorg.</a:t>
            </a:r>
          </a:p>
          <a:p>
            <a:endParaRPr lang="nl-NL" sz="150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r>
              <a:rPr lang="nl-NL" sz="1500" dirty="0">
                <a:latin typeface="Lato Light" panose="020F0502020204030203" pitchFamily="34" charset="0"/>
                <a:ea typeface="Lato Light" panose="020F0502020204030203" pitchFamily="34" charset="0"/>
                <a:cs typeface="Lato Light" panose="020F0502020204030203" pitchFamily="34" charset="0"/>
              </a:rPr>
              <a:t>Zorgt voor meer</a:t>
            </a:r>
            <a:r>
              <a:rPr lang="nl-NL" sz="1500" dirty="0">
                <a:solidFill>
                  <a:srgbClr val="C00000"/>
                </a:solidFill>
                <a:latin typeface="Lato Light" panose="020F0502020204030203" pitchFamily="34" charset="0"/>
                <a:ea typeface="Lato Light" panose="020F0502020204030203" pitchFamily="34" charset="0"/>
                <a:cs typeface="Lato Light" panose="020F0502020204030203" pitchFamily="34" charset="0"/>
              </a:rPr>
              <a:t> </a:t>
            </a:r>
            <a:r>
              <a:rPr lang="nl-NL" sz="1500" dirty="0">
                <a:solidFill>
                  <a:srgbClr val="51958C"/>
                </a:solidFill>
                <a:latin typeface="Lato Light" panose="020F0502020204030203" pitchFamily="34" charset="0"/>
                <a:ea typeface="Lato Light" panose="020F0502020204030203" pitchFamily="34" charset="0"/>
                <a:cs typeface="Lato Light" panose="020F0502020204030203" pitchFamily="34" charset="0"/>
              </a:rPr>
              <a:t>tevreden patiënten en naasten.</a:t>
            </a:r>
          </a:p>
          <a:p>
            <a:endParaRPr lang="nl-NL" sz="150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r>
              <a:rPr lang="nl-NL" sz="1500" dirty="0">
                <a:latin typeface="Lato Light" panose="020F0502020204030203" pitchFamily="34" charset="0"/>
                <a:ea typeface="Lato Light" panose="020F0502020204030203" pitchFamily="34" charset="0"/>
                <a:cs typeface="Lato Light" panose="020F0502020204030203" pitchFamily="34" charset="0"/>
              </a:rPr>
              <a:t>Draagt bij aan meer </a:t>
            </a:r>
            <a:r>
              <a:rPr lang="nl-NL" sz="1500" dirty="0">
                <a:solidFill>
                  <a:srgbClr val="51958C"/>
                </a:solidFill>
                <a:latin typeface="Lato Light" panose="020F0502020204030203" pitchFamily="34" charset="0"/>
                <a:ea typeface="Lato Light" panose="020F0502020204030203" pitchFamily="34" charset="0"/>
                <a:cs typeface="Lato Light" panose="020F0502020204030203" pitchFamily="34" charset="0"/>
              </a:rPr>
              <a:t>tevreden zorgverleners</a:t>
            </a:r>
          </a:p>
          <a:p>
            <a:pPr marL="285750" indent="-285750">
              <a:buFont typeface="Arial" panose="020B0604020202020204" pitchFamily="34" charset="0"/>
              <a:buChar char="•"/>
            </a:pPr>
            <a:endParaRPr lang="nl-NL" sz="150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r>
              <a:rPr lang="nl-NL" sz="1500" dirty="0">
                <a:latin typeface="Lato Light" panose="020F0502020204030203" pitchFamily="34" charset="0"/>
                <a:ea typeface="Lato Light" panose="020F0502020204030203" pitchFamily="34" charset="0"/>
                <a:cs typeface="Lato Light" panose="020F0502020204030203" pitchFamily="34" charset="0"/>
              </a:rPr>
              <a:t>Mogelijk </a:t>
            </a:r>
            <a:r>
              <a:rPr lang="nl-NL" sz="1500" dirty="0">
                <a:solidFill>
                  <a:srgbClr val="51958C"/>
                </a:solidFill>
                <a:latin typeface="Lato Light" panose="020F0502020204030203" pitchFamily="34" charset="0"/>
                <a:ea typeface="Lato Light" panose="020F0502020204030203" pitchFamily="34" charset="0"/>
                <a:cs typeface="Lato Light" panose="020F0502020204030203" pitchFamily="34" charset="0"/>
              </a:rPr>
              <a:t>tijdswinst</a:t>
            </a:r>
            <a:r>
              <a:rPr lang="nl-NL" sz="1500" dirty="0">
                <a:solidFill>
                  <a:srgbClr val="C00000"/>
                </a:solidFill>
                <a:latin typeface="Lato Light" panose="020F0502020204030203" pitchFamily="34" charset="0"/>
                <a:ea typeface="Lato Light" panose="020F0502020204030203" pitchFamily="34" charset="0"/>
                <a:cs typeface="Lato Light" panose="020F0502020204030203" pitchFamily="34" charset="0"/>
              </a:rPr>
              <a:t> </a:t>
            </a:r>
            <a:r>
              <a:rPr lang="nl-NL" sz="1500" dirty="0">
                <a:solidFill>
                  <a:srgbClr val="C00000"/>
                </a:solidFill>
                <a:latin typeface="Lato Light" panose="020F0502020204030203" pitchFamily="34" charset="0"/>
                <a:ea typeface="Lato Light" panose="020F0502020204030203" pitchFamily="34" charset="0"/>
                <a:cs typeface="Lato Light" panose="020F0502020204030203" pitchFamily="34" charset="0"/>
                <a:sym typeface="Wingdings" panose="05000000000000000000" pitchFamily="2" charset="2"/>
              </a:rPr>
              <a:t>-</a:t>
            </a:r>
            <a:r>
              <a:rPr lang="nl-NL" sz="1500" dirty="0">
                <a:latin typeface="Lato Light" panose="020F0502020204030203" pitchFamily="34" charset="0"/>
                <a:ea typeface="Lato Light" panose="020F0502020204030203" pitchFamily="34" charset="0"/>
                <a:cs typeface="Lato Light" panose="020F0502020204030203" pitchFamily="34" charset="0"/>
                <a:sym typeface="Wingdings" panose="05000000000000000000" pitchFamily="2" charset="2"/>
              </a:rPr>
              <a:t> besparing kosten</a:t>
            </a:r>
            <a:endParaRPr lang="nl-NL" sz="150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endParaRPr lang="nl-NL" sz="16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5" name="Picture 4" descr="Two people in a room&#10;&#10;Description automatically generated with low confidence">
            <a:extLst>
              <a:ext uri="{FF2B5EF4-FFF2-40B4-BE49-F238E27FC236}">
                <a16:creationId xmlns:a16="http://schemas.microsoft.com/office/drawing/2014/main" id="{72BC28ED-1AF1-B34A-A5AE-7C2D2A611C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8512" y="0"/>
            <a:ext cx="4572000" cy="6858000"/>
          </a:xfrm>
          <a:prstGeom prst="rect">
            <a:avLst/>
          </a:prstGeom>
        </p:spPr>
      </p:pic>
      <p:pic>
        <p:nvPicPr>
          <p:cNvPr id="7" name="Picture 6" descr="Logo, company name&#10;&#10;Description automatically generated">
            <a:extLst>
              <a:ext uri="{FF2B5EF4-FFF2-40B4-BE49-F238E27FC236}">
                <a16:creationId xmlns:a16="http://schemas.microsoft.com/office/drawing/2014/main" id="{38A24620-A1A6-7E45-BAA8-A4C71B1236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2200" y="-302334"/>
            <a:ext cx="2997200" cy="1333500"/>
          </a:xfrm>
          <a:prstGeom prst="rect">
            <a:avLst/>
          </a:prstGeom>
        </p:spPr>
      </p:pic>
    </p:spTree>
    <p:extLst>
      <p:ext uri="{BB962C8B-B14F-4D97-AF65-F5344CB8AC3E}">
        <p14:creationId xmlns:p14="http://schemas.microsoft.com/office/powerpoint/2010/main" val="52937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000" y="1008000"/>
            <a:ext cx="7126979" cy="584775"/>
          </a:xfrm>
          <a:prstGeom prst="rect">
            <a:avLst/>
          </a:prstGeom>
          <a:noFill/>
        </p:spPr>
        <p:txBody>
          <a:bodyPr wrap="square" rtlCol="0">
            <a:spAutoFit/>
          </a:bodyPr>
          <a:lstStyle/>
          <a:p>
            <a:r>
              <a:rPr lang="nl-NL" sz="3200" b="1" dirty="0">
                <a:solidFill>
                  <a:srgbClr val="009999"/>
                </a:solidFill>
                <a:latin typeface="Roboto Condensed" panose="02000000000000000000" pitchFamily="2" charset="0"/>
                <a:ea typeface="Roboto Condensed" panose="02000000000000000000" pitchFamily="2" charset="0"/>
              </a:rPr>
              <a:t>Wat zijn de behoeften van naasten? (1)</a:t>
            </a:r>
          </a:p>
        </p:txBody>
      </p:sp>
      <p:sp>
        <p:nvSpPr>
          <p:cNvPr id="6" name="TextBox 5">
            <a:extLst>
              <a:ext uri="{FF2B5EF4-FFF2-40B4-BE49-F238E27FC236}">
                <a16:creationId xmlns:a16="http://schemas.microsoft.com/office/drawing/2014/main" id="{B7E7527A-3363-40F2-8768-9D8483324F48}"/>
              </a:ext>
            </a:extLst>
          </p:cNvPr>
          <p:cNvSpPr txBox="1"/>
          <p:nvPr/>
        </p:nvSpPr>
        <p:spPr>
          <a:xfrm>
            <a:off x="900000" y="1800000"/>
            <a:ext cx="7488424" cy="5386090"/>
          </a:xfrm>
          <a:prstGeom prst="rect">
            <a:avLst/>
          </a:prstGeom>
          <a:noFill/>
        </p:spPr>
        <p:txBody>
          <a:bodyPr wrap="square" rtlCol="0">
            <a:spAutoFit/>
          </a:bodyPr>
          <a:lstStyle/>
          <a:p>
            <a:r>
              <a:rPr lang="nl-NL" sz="2000" b="1" dirty="0">
                <a:solidFill>
                  <a:srgbClr val="009999"/>
                </a:solidFill>
                <a:latin typeface="Roboto Condensed" panose="02000000000000000000" pitchFamily="2" charset="0"/>
                <a:ea typeface="Roboto Condensed" panose="02000000000000000000" pitchFamily="2" charset="0"/>
              </a:rPr>
              <a:t>1. Gezien worden</a:t>
            </a:r>
          </a:p>
          <a:p>
            <a:pPr marL="742950" lvl="1" indent="-285750">
              <a:buFont typeface="Arial" panose="020B0604020202020204" pitchFamily="34" charset="0"/>
              <a:buChar char="•"/>
            </a:pPr>
            <a:r>
              <a:rPr lang="nl-NL" sz="1600" dirty="0">
                <a:latin typeface="Lato" panose="020F0502020204030203" pitchFamily="34" charset="0"/>
                <a:ea typeface="Lato" panose="020F0502020204030203" pitchFamily="34" charset="0"/>
                <a:cs typeface="Lato" panose="020F0502020204030203" pitchFamily="34" charset="0"/>
              </a:rPr>
              <a:t>Breng het netwerk rondom de patiënt in kaart</a:t>
            </a:r>
          </a:p>
          <a:p>
            <a:pPr marL="742950" lvl="1" indent="-285750">
              <a:buFont typeface="Arial" panose="020B0604020202020204" pitchFamily="34" charset="0"/>
              <a:buChar char="•"/>
            </a:pPr>
            <a:r>
              <a:rPr lang="nl-NL" sz="1600" dirty="0">
                <a:latin typeface="Lato" panose="020F0502020204030203" pitchFamily="34" charset="0"/>
                <a:ea typeface="Lato" panose="020F0502020204030203" pitchFamily="34" charset="0"/>
                <a:cs typeface="Lato" panose="020F0502020204030203" pitchFamily="34" charset="0"/>
              </a:rPr>
              <a:t>Regelmatig vragen: ‘Hoe gaat het met u?’ en ‘Wat kan ik voor ú doen?</a:t>
            </a:r>
          </a:p>
          <a:p>
            <a:pPr marL="742950" lvl="1" indent="-285750">
              <a:buFont typeface="Arial" panose="020B0604020202020204" pitchFamily="34" charset="0"/>
              <a:buChar char="•"/>
            </a:pPr>
            <a:r>
              <a:rPr lang="nl-NL" sz="1600" dirty="0">
                <a:latin typeface="Lato" panose="020F0502020204030203" pitchFamily="34" charset="0"/>
                <a:ea typeface="Lato" panose="020F0502020204030203" pitchFamily="34" charset="0"/>
                <a:cs typeface="Lato" panose="020F0502020204030203" pitchFamily="34" charset="0"/>
              </a:rPr>
              <a:t>Vragen of er behoefte is aan aanvullende ondersteuning</a:t>
            </a:r>
          </a:p>
          <a:p>
            <a:pPr marL="742950" lvl="1" indent="-285750">
              <a:buFontTx/>
              <a:buChar char="-"/>
            </a:pPr>
            <a:endParaRPr lang="nl-NL" sz="1600" b="1" dirty="0">
              <a:solidFill>
                <a:srgbClr val="C00000"/>
              </a:solidFill>
            </a:endParaRPr>
          </a:p>
          <a:p>
            <a:pPr marL="742950" lvl="1" indent="-285750">
              <a:buFontTx/>
              <a:buChar char="-"/>
            </a:pPr>
            <a:endParaRPr lang="nl-NL" sz="1600" b="1" dirty="0">
              <a:solidFill>
                <a:srgbClr val="C00000"/>
              </a:solidFill>
            </a:endParaRPr>
          </a:p>
          <a:p>
            <a:pPr marL="742950" lvl="1" indent="-285750">
              <a:buFontTx/>
              <a:buChar char="-"/>
            </a:pPr>
            <a:endParaRPr lang="nl-NL" sz="1600" b="1" dirty="0">
              <a:solidFill>
                <a:srgbClr val="C00000"/>
              </a:solidFill>
            </a:endParaRPr>
          </a:p>
          <a:p>
            <a:r>
              <a:rPr lang="nl-NL" sz="2000" b="1" dirty="0">
                <a:solidFill>
                  <a:srgbClr val="009999"/>
                </a:solidFill>
                <a:latin typeface="Roboto Condensed" panose="02000000000000000000" pitchFamily="2" charset="0"/>
                <a:ea typeface="Roboto Condensed" panose="02000000000000000000" pitchFamily="2" charset="0"/>
              </a:rPr>
              <a:t>2. Informatie</a:t>
            </a:r>
          </a:p>
          <a:p>
            <a:pPr marL="755650" lvl="1" indent="-285750">
              <a:buFont typeface="Arial" panose="020B0604020202020204" pitchFamily="34" charset="0"/>
              <a:buChar char="•"/>
            </a:pPr>
            <a:r>
              <a:rPr lang="nl-NL" sz="1600" dirty="0">
                <a:latin typeface="Lato" panose="020F0502020204030203" pitchFamily="34" charset="0"/>
                <a:ea typeface="Lato" panose="020F0502020204030203" pitchFamily="34" charset="0"/>
                <a:cs typeface="Lato" panose="020F0502020204030203" pitchFamily="34" charset="0"/>
              </a:rPr>
              <a:t>Rustig praten en nagaan of alles duidelijk is</a:t>
            </a:r>
          </a:p>
          <a:p>
            <a:pPr marL="755650" lvl="1" indent="-285750">
              <a:buFont typeface="Arial" panose="020B0604020202020204" pitchFamily="34" charset="0"/>
              <a:buChar char="•"/>
            </a:pPr>
            <a:r>
              <a:rPr lang="nl-NL" sz="1600" dirty="0">
                <a:latin typeface="Lato" panose="020F0502020204030203" pitchFamily="34" charset="0"/>
                <a:ea typeface="Lato" panose="020F0502020204030203" pitchFamily="34" charset="0"/>
                <a:cs typeface="Lato" panose="020F0502020204030203" pitchFamily="34" charset="0"/>
              </a:rPr>
              <a:t>Hoe ‘werkt’ de zorgorganisatie? Welke faciliteiten zijn er voor naasten beschikbaar?</a:t>
            </a:r>
          </a:p>
          <a:p>
            <a:pPr marL="755650" lvl="1" indent="-285750">
              <a:buFont typeface="Arial" panose="020B0604020202020204" pitchFamily="34" charset="0"/>
              <a:buChar char="•"/>
            </a:pPr>
            <a:r>
              <a:rPr lang="nl-NL" sz="1600" dirty="0">
                <a:latin typeface="Lato" panose="020F0502020204030203" pitchFamily="34" charset="0"/>
                <a:ea typeface="Lato" panose="020F0502020204030203" pitchFamily="34" charset="0"/>
                <a:cs typeface="Lato" panose="020F0502020204030203" pitchFamily="34" charset="0"/>
              </a:rPr>
              <a:t>Wat wordt er van naasten verwacht? En wat kunnen naasten van zorgverleners verwachten?</a:t>
            </a:r>
          </a:p>
          <a:p>
            <a:pPr marL="755650" lvl="1" indent="-285750">
              <a:buFont typeface="Arial" panose="020B0604020202020204" pitchFamily="34" charset="0"/>
              <a:buChar char="•"/>
            </a:pPr>
            <a:r>
              <a:rPr lang="nl-NL" sz="1600" dirty="0">
                <a:latin typeface="Lato" panose="020F0502020204030203" pitchFamily="34" charset="0"/>
                <a:ea typeface="Lato" panose="020F0502020204030203" pitchFamily="34" charset="0"/>
                <a:cs typeface="Lato" panose="020F0502020204030203" pitchFamily="34" charset="0"/>
              </a:rPr>
              <a:t>Wat is de verwachting over het ziekteverloop en de behandelingen?  </a:t>
            </a:r>
          </a:p>
          <a:p>
            <a:pPr marL="755650" lvl="1" indent="-285750">
              <a:buFont typeface="Arial" panose="020B0604020202020204" pitchFamily="34" charset="0"/>
              <a:buChar char="•"/>
            </a:pPr>
            <a:r>
              <a:rPr lang="nl-NL" sz="1600" dirty="0">
                <a:latin typeface="Lato" panose="020F0502020204030203" pitchFamily="34" charset="0"/>
                <a:ea typeface="Lato" panose="020F0502020204030203" pitchFamily="34" charset="0"/>
                <a:cs typeface="Lato" panose="020F0502020204030203" pitchFamily="34" charset="0"/>
              </a:rPr>
              <a:t>Over de stervensfase, als deze dichterbij komt (vraag wel eerst of naasten </a:t>
            </a:r>
            <a:r>
              <a:rPr lang="nl-NL" sz="1600" dirty="0" err="1">
                <a:latin typeface="Lato" panose="020F0502020204030203" pitchFamily="34" charset="0"/>
                <a:ea typeface="Lato" panose="020F0502020204030203" pitchFamily="34" charset="0"/>
                <a:cs typeface="Lato" panose="020F0502020204030203" pitchFamily="34" charset="0"/>
              </a:rPr>
              <a:t>hierbehoefte</a:t>
            </a:r>
            <a:r>
              <a:rPr lang="nl-NL" sz="1600" dirty="0">
                <a:latin typeface="Lato" panose="020F0502020204030203" pitchFamily="34" charset="0"/>
                <a:ea typeface="Lato" panose="020F0502020204030203" pitchFamily="34" charset="0"/>
                <a:cs typeface="Lato" panose="020F0502020204030203" pitchFamily="34" charset="0"/>
              </a:rPr>
              <a:t> aan hebben)</a:t>
            </a:r>
          </a:p>
          <a:p>
            <a:pPr marL="501650" indent="-488950">
              <a:buAutoNum type="arabicPeriod" startAt="3"/>
            </a:pPr>
            <a:endParaRPr lang="nl-NL" sz="1600" b="1" dirty="0">
              <a:solidFill>
                <a:srgbClr val="C00000"/>
              </a:solidFill>
            </a:endParaRPr>
          </a:p>
          <a:p>
            <a:pPr marL="12700"/>
            <a:endParaRPr lang="nl-NL" sz="1600" b="1" dirty="0">
              <a:solidFill>
                <a:srgbClr val="C00000"/>
              </a:solidFill>
            </a:endParaRPr>
          </a:p>
          <a:p>
            <a:pPr marL="501650" indent="-488950">
              <a:buAutoNum type="arabicPeriod" startAt="4"/>
            </a:pPr>
            <a:endParaRPr lang="nl-NL" sz="1600" b="1" dirty="0">
              <a:solidFill>
                <a:srgbClr val="C00000"/>
              </a:solidFill>
            </a:endParaRPr>
          </a:p>
          <a:p>
            <a:pPr marL="501650" indent="-488950">
              <a:buAutoNum type="arabicPeriod" startAt="4"/>
            </a:pPr>
            <a:endParaRPr lang="nl-NL" sz="1600" b="1" dirty="0">
              <a:solidFill>
                <a:srgbClr val="C00000"/>
              </a:solidFill>
            </a:endParaRPr>
          </a:p>
          <a:p>
            <a:pPr marL="501650" indent="-488950">
              <a:buAutoNum type="arabicPeriod" startAt="4"/>
            </a:pPr>
            <a:endParaRPr lang="nl-NL" sz="1600" b="1" dirty="0">
              <a:solidFill>
                <a:srgbClr val="C00000"/>
              </a:solidFill>
            </a:endParaRPr>
          </a:p>
        </p:txBody>
      </p:sp>
      <p:pic>
        <p:nvPicPr>
          <p:cNvPr id="7" name="Picture 6" descr="Logo, company name&#10;&#10;Description automatically generated">
            <a:extLst>
              <a:ext uri="{FF2B5EF4-FFF2-40B4-BE49-F238E27FC236}">
                <a16:creationId xmlns:a16="http://schemas.microsoft.com/office/drawing/2014/main" id="{6D4D9D0A-99F3-714A-8DAA-738A282B00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2200" y="-302334"/>
            <a:ext cx="2997200" cy="1333500"/>
          </a:xfrm>
          <a:prstGeom prst="rect">
            <a:avLst/>
          </a:prstGeom>
        </p:spPr>
      </p:pic>
    </p:spTree>
    <p:extLst>
      <p:ext uri="{BB962C8B-B14F-4D97-AF65-F5344CB8AC3E}">
        <p14:creationId xmlns:p14="http://schemas.microsoft.com/office/powerpoint/2010/main" val="191125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6016" y="119182"/>
            <a:ext cx="4104456" cy="1077218"/>
          </a:xfrm>
          <a:prstGeom prst="rect">
            <a:avLst/>
          </a:prstGeom>
          <a:noFill/>
        </p:spPr>
        <p:txBody>
          <a:bodyPr wrap="square" rtlCol="0">
            <a:spAutoFit/>
          </a:bodyPr>
          <a:lstStyle/>
          <a:p>
            <a:r>
              <a:rPr lang="nl-NL" sz="3200" b="1" dirty="0">
                <a:solidFill>
                  <a:srgbClr val="51958C"/>
                </a:solidFill>
                <a:latin typeface="Roboto Condensed" panose="02000000000000000000" pitchFamily="2" charset="0"/>
                <a:ea typeface="Roboto Condensed" panose="02000000000000000000" pitchFamily="2" charset="0"/>
              </a:rPr>
              <a:t>Wat zijn de behoeften van naasten? (2)</a:t>
            </a:r>
          </a:p>
        </p:txBody>
      </p:sp>
      <p:sp>
        <p:nvSpPr>
          <p:cNvPr id="6" name="TextBox 5">
            <a:extLst>
              <a:ext uri="{FF2B5EF4-FFF2-40B4-BE49-F238E27FC236}">
                <a16:creationId xmlns:a16="http://schemas.microsoft.com/office/drawing/2014/main" id="{B7E7527A-3363-40F2-8768-9D8483324F48}"/>
              </a:ext>
            </a:extLst>
          </p:cNvPr>
          <p:cNvSpPr txBox="1"/>
          <p:nvPr/>
        </p:nvSpPr>
        <p:spPr>
          <a:xfrm>
            <a:off x="4740384" y="1628800"/>
            <a:ext cx="4276788" cy="4955203"/>
          </a:xfrm>
          <a:prstGeom prst="rect">
            <a:avLst/>
          </a:prstGeom>
          <a:noFill/>
        </p:spPr>
        <p:txBody>
          <a:bodyPr wrap="square" rtlCol="0">
            <a:spAutoFit/>
          </a:bodyPr>
          <a:lstStyle/>
          <a:p>
            <a:pPr marL="12700"/>
            <a:r>
              <a:rPr lang="nl-NL" sz="2000" b="1" dirty="0">
                <a:solidFill>
                  <a:srgbClr val="51958C"/>
                </a:solidFill>
                <a:latin typeface="Roboto Condensed" panose="02000000000000000000" pitchFamily="2" charset="0"/>
                <a:ea typeface="Roboto Condensed" panose="02000000000000000000" pitchFamily="2" charset="0"/>
              </a:rPr>
              <a:t>3. Samenwerking</a:t>
            </a:r>
          </a:p>
          <a:p>
            <a:pPr marL="298450" indent="-285750">
              <a:buFont typeface="Arial" panose="020B0604020202020204" pitchFamily="34" charset="0"/>
              <a:buChar char="•"/>
            </a:pPr>
            <a:r>
              <a:rPr lang="nl-NL" sz="1600" dirty="0">
                <a:latin typeface="Lato Light" panose="020F0502020204030203" pitchFamily="34" charset="0"/>
                <a:ea typeface="Lato Light" panose="020F0502020204030203" pitchFamily="34" charset="0"/>
                <a:cs typeface="Lato Light" panose="020F0502020204030203" pitchFamily="34" charset="0"/>
              </a:rPr>
              <a:t>wat er voor de patiënt allemaal gedaan wordt en waarom</a:t>
            </a:r>
          </a:p>
          <a:p>
            <a:pPr marL="298450" indent="-285750">
              <a:buFont typeface="Arial" panose="020B0604020202020204" pitchFamily="34" charset="0"/>
              <a:buChar char="•"/>
            </a:pPr>
            <a:r>
              <a:rPr lang="nl-NL" sz="1600" dirty="0">
                <a:latin typeface="Lato Light" panose="020F0502020204030203" pitchFamily="34" charset="0"/>
                <a:ea typeface="Lato Light" panose="020F0502020204030203" pitchFamily="34" charset="0"/>
                <a:cs typeface="Lato Light" panose="020F0502020204030203" pitchFamily="34" charset="0"/>
              </a:rPr>
              <a:t>Vragen hoe naasten willen bijdragen aan de zorg</a:t>
            </a:r>
          </a:p>
          <a:p>
            <a:pPr marL="298450" indent="-285750">
              <a:buFont typeface="Arial" panose="020B0604020202020204" pitchFamily="34" charset="0"/>
              <a:buChar char="•"/>
            </a:pPr>
            <a:r>
              <a:rPr lang="nl-NL" sz="1600" dirty="0">
                <a:latin typeface="Lato Light" panose="020F0502020204030203" pitchFamily="34" charset="0"/>
                <a:ea typeface="Lato Light" panose="020F0502020204030203" pitchFamily="34" charset="0"/>
                <a:cs typeface="Lato Light" panose="020F0502020204030203" pitchFamily="34" charset="0"/>
              </a:rPr>
              <a:t>Naasten betrekken bij veranderingen in de zorg of behandeling</a:t>
            </a:r>
          </a:p>
          <a:p>
            <a:pPr marL="12700"/>
            <a:endParaRPr lang="nl-NL" sz="1600" b="1" dirty="0">
              <a:solidFill>
                <a:srgbClr val="C00000"/>
              </a:solidFill>
            </a:endParaRPr>
          </a:p>
          <a:p>
            <a:pPr marL="12700"/>
            <a:endParaRPr lang="nl-NL" sz="1600" b="1" dirty="0">
              <a:solidFill>
                <a:srgbClr val="C00000"/>
              </a:solidFill>
            </a:endParaRPr>
          </a:p>
          <a:p>
            <a:pPr marL="12700"/>
            <a:r>
              <a:rPr lang="nl-NL" sz="2000" b="1" dirty="0">
                <a:solidFill>
                  <a:srgbClr val="51958C"/>
                </a:solidFill>
                <a:latin typeface="Roboto Condensed" panose="02000000000000000000" pitchFamily="2" charset="0"/>
                <a:ea typeface="Roboto Condensed" panose="02000000000000000000" pitchFamily="2" charset="0"/>
              </a:rPr>
              <a:t>4. Aansluiting bij normen, waarden en vaardigheden</a:t>
            </a:r>
          </a:p>
          <a:p>
            <a:pPr marL="298450" indent="-285750">
              <a:buFont typeface="Arial" panose="020B0604020202020204" pitchFamily="34" charset="0"/>
              <a:buChar char="•"/>
            </a:pPr>
            <a:r>
              <a:rPr lang="nl-NL" sz="1600" dirty="0">
                <a:latin typeface="Lato Light" panose="020F0502020204030203" pitchFamily="34" charset="0"/>
                <a:ea typeface="Lato Light" panose="020F0502020204030203" pitchFamily="34" charset="0"/>
                <a:cs typeface="Lato Light" panose="020F0502020204030203" pitchFamily="34" charset="0"/>
              </a:rPr>
              <a:t>Vragen naar traditionele rituelen en gebruiken rond ziekte en overlijden</a:t>
            </a:r>
          </a:p>
          <a:p>
            <a:pPr marL="298450" indent="-285750">
              <a:buFont typeface="Arial" panose="020B0604020202020204" pitchFamily="34" charset="0"/>
              <a:buChar char="•"/>
            </a:pPr>
            <a:r>
              <a:rPr lang="nl-NL" sz="1600" dirty="0">
                <a:latin typeface="Lato Light" panose="020F0502020204030203" pitchFamily="34" charset="0"/>
                <a:ea typeface="Lato Light" panose="020F0502020204030203" pitchFamily="34" charset="0"/>
                <a:cs typeface="Lato Light" panose="020F0502020204030203" pitchFamily="34" charset="0"/>
              </a:rPr>
              <a:t>Vraag naar welke dingen naasten wel/niet willen weten</a:t>
            </a:r>
          </a:p>
          <a:p>
            <a:pPr marL="298450" indent="-285750">
              <a:buFont typeface="Arial" panose="020B0604020202020204" pitchFamily="34" charset="0"/>
              <a:buChar char="•"/>
            </a:pPr>
            <a:r>
              <a:rPr lang="nl-NL" sz="1600" dirty="0">
                <a:latin typeface="Lato Light" panose="020F0502020204030203" pitchFamily="34" charset="0"/>
                <a:ea typeface="Lato Light" panose="020F0502020204030203" pitchFamily="34" charset="0"/>
                <a:cs typeface="Lato Light" panose="020F0502020204030203" pitchFamily="34" charset="0"/>
              </a:rPr>
              <a:t>Vragen wat naasten belangrijk vinden m.b.t. behandeling</a:t>
            </a:r>
          </a:p>
          <a:p>
            <a:pPr marL="12700"/>
            <a:r>
              <a:rPr lang="nl-NL" sz="1600" dirty="0"/>
              <a:t>           </a:t>
            </a:r>
            <a:endParaRPr lang="nl-NL" sz="1600" b="1" dirty="0">
              <a:solidFill>
                <a:srgbClr val="C00000"/>
              </a:solidFill>
            </a:endParaRPr>
          </a:p>
          <a:p>
            <a:pPr marL="501650" indent="-488950">
              <a:buAutoNum type="arabicPeriod" startAt="4"/>
            </a:pPr>
            <a:endParaRPr lang="nl-NL" sz="1600" b="1" dirty="0">
              <a:solidFill>
                <a:srgbClr val="C00000"/>
              </a:solidFill>
            </a:endParaRPr>
          </a:p>
        </p:txBody>
      </p:sp>
      <p:pic>
        <p:nvPicPr>
          <p:cNvPr id="7" name="Picture 6" descr="A person and person walking with a stroller in a park&#10;&#10;Description automatically generated with low confidence">
            <a:extLst>
              <a:ext uri="{FF2B5EF4-FFF2-40B4-BE49-F238E27FC236}">
                <a16:creationId xmlns:a16="http://schemas.microsoft.com/office/drawing/2014/main" id="{479C4736-93DF-3F46-B656-26AD8BCF40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572000" cy="6858000"/>
          </a:xfrm>
          <a:prstGeom prst="rect">
            <a:avLst/>
          </a:prstGeom>
        </p:spPr>
      </p:pic>
      <p:pic>
        <p:nvPicPr>
          <p:cNvPr id="9" name="Picture 8" descr="Logo&#10;&#10;Description automatically generated">
            <a:extLst>
              <a:ext uri="{FF2B5EF4-FFF2-40B4-BE49-F238E27FC236}">
                <a16:creationId xmlns:a16="http://schemas.microsoft.com/office/drawing/2014/main" id="{1D7D9B60-38C5-0644-A6D7-BB835DF7DE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2536" y="-352772"/>
            <a:ext cx="2997200" cy="1333500"/>
          </a:xfrm>
          <a:prstGeom prst="rect">
            <a:avLst/>
          </a:prstGeom>
        </p:spPr>
      </p:pic>
    </p:spTree>
    <p:extLst>
      <p:ext uri="{BB962C8B-B14F-4D97-AF65-F5344CB8AC3E}">
        <p14:creationId xmlns:p14="http://schemas.microsoft.com/office/powerpoint/2010/main" val="193007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4048" y="260648"/>
            <a:ext cx="3816424" cy="1077218"/>
          </a:xfrm>
          <a:prstGeom prst="rect">
            <a:avLst/>
          </a:prstGeom>
          <a:noFill/>
        </p:spPr>
        <p:txBody>
          <a:bodyPr wrap="square" rtlCol="0">
            <a:spAutoFit/>
          </a:bodyPr>
          <a:lstStyle/>
          <a:p>
            <a:r>
              <a:rPr lang="nl-NL" sz="3200" b="1" dirty="0">
                <a:solidFill>
                  <a:srgbClr val="51958C"/>
                </a:solidFill>
                <a:latin typeface="Roboto Condensed" panose="02000000000000000000" pitchFamily="2" charset="0"/>
                <a:ea typeface="Roboto Condensed" panose="02000000000000000000" pitchFamily="2" charset="0"/>
              </a:rPr>
              <a:t>Wat is minimale zorg na overlijden?</a:t>
            </a:r>
          </a:p>
        </p:txBody>
      </p:sp>
      <p:sp>
        <p:nvSpPr>
          <p:cNvPr id="6" name="TextBox 5">
            <a:extLst>
              <a:ext uri="{FF2B5EF4-FFF2-40B4-BE49-F238E27FC236}">
                <a16:creationId xmlns:a16="http://schemas.microsoft.com/office/drawing/2014/main" id="{B7E7527A-3363-40F2-8768-9D8483324F48}"/>
              </a:ext>
            </a:extLst>
          </p:cNvPr>
          <p:cNvSpPr txBox="1"/>
          <p:nvPr/>
        </p:nvSpPr>
        <p:spPr>
          <a:xfrm>
            <a:off x="5040052" y="1556792"/>
            <a:ext cx="3780420" cy="4401205"/>
          </a:xfrm>
          <a:prstGeom prst="rect">
            <a:avLst/>
          </a:prstGeom>
          <a:noFill/>
        </p:spPr>
        <p:txBody>
          <a:bodyPr wrap="square" rtlCol="0">
            <a:spAutoFit/>
          </a:bodyPr>
          <a:lstStyle/>
          <a:p>
            <a:r>
              <a:rPr lang="en-GB" sz="2000" b="1" dirty="0">
                <a:solidFill>
                  <a:srgbClr val="51958C"/>
                </a:solidFill>
                <a:latin typeface="Roboto Condensed" panose="02000000000000000000" pitchFamily="2" charset="0"/>
                <a:ea typeface="Roboto Condensed" panose="02000000000000000000" pitchFamily="2" charset="0"/>
              </a:rPr>
              <a:t>1. </a:t>
            </a:r>
            <a:r>
              <a:rPr lang="en-GB" sz="2000" b="1" dirty="0" err="1">
                <a:solidFill>
                  <a:srgbClr val="51958C"/>
                </a:solidFill>
                <a:latin typeface="Roboto Condensed" panose="02000000000000000000" pitchFamily="2" charset="0"/>
                <a:ea typeface="Roboto Condensed" panose="02000000000000000000" pitchFamily="2" charset="0"/>
              </a:rPr>
              <a:t>Telefonisch</a:t>
            </a:r>
            <a:r>
              <a:rPr lang="en-GB" sz="2000" b="1" dirty="0">
                <a:solidFill>
                  <a:srgbClr val="51958C"/>
                </a:solidFill>
                <a:latin typeface="Roboto Condensed" panose="02000000000000000000" pitchFamily="2" charset="0"/>
                <a:ea typeface="Roboto Condensed" panose="02000000000000000000" pitchFamily="2" charset="0"/>
              </a:rPr>
              <a:t> contact in de </a:t>
            </a:r>
            <a:r>
              <a:rPr lang="en-GB" sz="2000" b="1" dirty="0" err="1">
                <a:solidFill>
                  <a:srgbClr val="51958C"/>
                </a:solidFill>
                <a:latin typeface="Roboto Condensed" panose="02000000000000000000" pitchFamily="2" charset="0"/>
                <a:ea typeface="Roboto Condensed" panose="02000000000000000000" pitchFamily="2" charset="0"/>
              </a:rPr>
              <a:t>tweede</a:t>
            </a:r>
            <a:r>
              <a:rPr lang="en-GB" sz="2000" b="1" dirty="0">
                <a:solidFill>
                  <a:srgbClr val="51958C"/>
                </a:solidFill>
                <a:latin typeface="Roboto Condensed" panose="02000000000000000000" pitchFamily="2" charset="0"/>
                <a:ea typeface="Roboto Condensed" panose="02000000000000000000" pitchFamily="2" charset="0"/>
              </a:rPr>
              <a:t> week </a:t>
            </a:r>
            <a:r>
              <a:rPr lang="en-GB" sz="2000" b="1" dirty="0" err="1">
                <a:solidFill>
                  <a:srgbClr val="51958C"/>
                </a:solidFill>
                <a:latin typeface="Roboto Condensed" panose="02000000000000000000" pitchFamily="2" charset="0"/>
                <a:ea typeface="Roboto Condensed" panose="02000000000000000000" pitchFamily="2" charset="0"/>
              </a:rPr>
              <a:t>na</a:t>
            </a:r>
            <a:r>
              <a:rPr lang="en-GB" sz="2000" b="1" dirty="0">
                <a:solidFill>
                  <a:srgbClr val="51958C"/>
                </a:solidFill>
                <a:latin typeface="Roboto Condensed" panose="02000000000000000000" pitchFamily="2" charset="0"/>
                <a:ea typeface="Roboto Condensed" panose="02000000000000000000" pitchFamily="2" charset="0"/>
              </a:rPr>
              <a:t> </a:t>
            </a:r>
            <a:r>
              <a:rPr lang="en-GB" sz="2000" b="1" dirty="0" err="1">
                <a:solidFill>
                  <a:srgbClr val="51958C"/>
                </a:solidFill>
                <a:latin typeface="Roboto Condensed" panose="02000000000000000000" pitchFamily="2" charset="0"/>
                <a:ea typeface="Roboto Condensed" panose="02000000000000000000" pitchFamily="2" charset="0"/>
              </a:rPr>
              <a:t>overlijden</a:t>
            </a:r>
            <a:r>
              <a:rPr lang="en-GB" sz="2000" b="1" dirty="0">
                <a:solidFill>
                  <a:srgbClr val="51958C"/>
                </a:solidFill>
                <a:latin typeface="Roboto Condensed" panose="02000000000000000000" pitchFamily="2" charset="0"/>
                <a:ea typeface="Roboto Condensed" panose="02000000000000000000" pitchFamily="2" charset="0"/>
              </a:rPr>
              <a:t>.</a:t>
            </a:r>
          </a:p>
          <a:p>
            <a:r>
              <a:rPr lang="en-GB" sz="1600" dirty="0">
                <a:latin typeface="Lato Light" panose="020F0502020204030203" pitchFamily="34" charset="0"/>
                <a:ea typeface="Lato Light" panose="020F0502020204030203" pitchFamily="34" charset="0"/>
                <a:cs typeface="Lato Light" panose="020F0502020204030203" pitchFamily="34" charset="0"/>
                <a:sym typeface="Wingdings" panose="05000000000000000000" pitchFamily="2" charset="2"/>
              </a:rPr>
              <a:t>Door de </a:t>
            </a:r>
            <a:r>
              <a:rPr lang="en-GB" sz="1600" dirty="0" err="1">
                <a:latin typeface="Lato Light" panose="020F0502020204030203" pitchFamily="34" charset="0"/>
                <a:ea typeface="Lato Light" panose="020F0502020204030203" pitchFamily="34" charset="0"/>
                <a:cs typeface="Lato Light" panose="020F0502020204030203" pitchFamily="34" charset="0"/>
                <a:sym typeface="Wingdings" panose="05000000000000000000" pitchFamily="2" charset="2"/>
              </a:rPr>
              <a:t>meest</a:t>
            </a:r>
            <a:r>
              <a:rPr lang="en-GB" sz="1600" dirty="0">
                <a:latin typeface="Lato Light" panose="020F0502020204030203" pitchFamily="34" charset="0"/>
                <a:ea typeface="Lato Light" panose="020F0502020204030203" pitchFamily="34" charset="0"/>
                <a:cs typeface="Lato Light" panose="020F0502020204030203" pitchFamily="34" charset="0"/>
                <a:sym typeface="Wingdings" panose="05000000000000000000" pitchFamily="2" charset="2"/>
              </a:rPr>
              <a:t> </a:t>
            </a:r>
            <a:r>
              <a:rPr lang="en-GB" sz="1600" dirty="0" err="1">
                <a:latin typeface="Lato Light" panose="020F0502020204030203" pitchFamily="34" charset="0"/>
                <a:ea typeface="Lato Light" panose="020F0502020204030203" pitchFamily="34" charset="0"/>
                <a:cs typeface="Lato Light" panose="020F0502020204030203" pitchFamily="34" charset="0"/>
                <a:sym typeface="Wingdings" panose="05000000000000000000" pitchFamily="2" charset="2"/>
              </a:rPr>
              <a:t>betrokken</a:t>
            </a:r>
            <a:r>
              <a:rPr lang="en-GB" sz="1600" dirty="0">
                <a:latin typeface="Lato Light" panose="020F0502020204030203" pitchFamily="34" charset="0"/>
                <a:ea typeface="Lato Light" panose="020F0502020204030203" pitchFamily="34" charset="0"/>
                <a:cs typeface="Lato Light" panose="020F0502020204030203" pitchFamily="34" charset="0"/>
                <a:sym typeface="Wingdings" panose="05000000000000000000" pitchFamily="2" charset="2"/>
              </a:rPr>
              <a:t> </a:t>
            </a:r>
            <a:r>
              <a:rPr lang="en-GB" sz="1600" dirty="0" err="1">
                <a:latin typeface="Lato Light" panose="020F0502020204030203" pitchFamily="34" charset="0"/>
                <a:ea typeface="Lato Light" panose="020F0502020204030203" pitchFamily="34" charset="0"/>
                <a:cs typeface="Lato Light" panose="020F0502020204030203" pitchFamily="34" charset="0"/>
                <a:sym typeface="Wingdings" panose="05000000000000000000" pitchFamily="2" charset="2"/>
              </a:rPr>
              <a:t>zorgverlener</a:t>
            </a:r>
            <a:r>
              <a:rPr lang="en-GB" sz="1600" dirty="0">
                <a:latin typeface="Lato Light" panose="020F0502020204030203" pitchFamily="34" charset="0"/>
                <a:ea typeface="Lato Light" panose="020F0502020204030203" pitchFamily="34" charset="0"/>
                <a:cs typeface="Lato Light" panose="020F0502020204030203" pitchFamily="34" charset="0"/>
                <a:sym typeface="Wingdings" panose="05000000000000000000" pitchFamily="2" charset="2"/>
              </a:rPr>
              <a:t> (stem </a:t>
            </a:r>
            <a:r>
              <a:rPr lang="en-GB" sz="1600" dirty="0" err="1">
                <a:latin typeface="Lato Light" panose="020F0502020204030203" pitchFamily="34" charset="0"/>
                <a:ea typeface="Lato Light" panose="020F0502020204030203" pitchFamily="34" charset="0"/>
                <a:cs typeface="Lato Light" panose="020F0502020204030203" pitchFamily="34" charset="0"/>
                <a:sym typeface="Wingdings" panose="05000000000000000000" pitchFamily="2" charset="2"/>
              </a:rPr>
              <a:t>dit</a:t>
            </a:r>
            <a:r>
              <a:rPr lang="en-GB" sz="1600" dirty="0">
                <a:latin typeface="Lato Light" panose="020F0502020204030203" pitchFamily="34" charset="0"/>
                <a:ea typeface="Lato Light" panose="020F0502020204030203" pitchFamily="34" charset="0"/>
                <a:cs typeface="Lato Light" panose="020F0502020204030203" pitchFamily="34" charset="0"/>
                <a:sym typeface="Wingdings" panose="05000000000000000000" pitchFamily="2" charset="2"/>
              </a:rPr>
              <a:t> </a:t>
            </a:r>
            <a:r>
              <a:rPr lang="en-GB" sz="1600" dirty="0" err="1">
                <a:latin typeface="Lato Light" panose="020F0502020204030203" pitchFamily="34" charset="0"/>
                <a:ea typeface="Lato Light" panose="020F0502020204030203" pitchFamily="34" charset="0"/>
                <a:cs typeface="Lato Light" panose="020F0502020204030203" pitchFamily="34" charset="0"/>
                <a:sym typeface="Wingdings" panose="05000000000000000000" pitchFamily="2" charset="2"/>
              </a:rPr>
              <a:t>onderling</a:t>
            </a:r>
            <a:r>
              <a:rPr lang="en-GB" sz="1600" dirty="0">
                <a:latin typeface="Lato Light" panose="020F0502020204030203" pitchFamily="34" charset="0"/>
                <a:ea typeface="Lato Light" panose="020F0502020204030203" pitchFamily="34" charset="0"/>
                <a:cs typeface="Lato Light" panose="020F0502020204030203" pitchFamily="34" charset="0"/>
                <a:sym typeface="Wingdings" panose="05000000000000000000" pitchFamily="2" charset="2"/>
              </a:rPr>
              <a:t> </a:t>
            </a:r>
            <a:r>
              <a:rPr lang="en-GB" sz="1600" dirty="0" err="1">
                <a:latin typeface="Lato Light" panose="020F0502020204030203" pitchFamily="34" charset="0"/>
                <a:ea typeface="Lato Light" panose="020F0502020204030203" pitchFamily="34" charset="0"/>
                <a:cs typeface="Lato Light" panose="020F0502020204030203" pitchFamily="34" charset="0"/>
                <a:sym typeface="Wingdings" panose="05000000000000000000" pitchFamily="2" charset="2"/>
              </a:rPr>
              <a:t>af</a:t>
            </a:r>
            <a:r>
              <a:rPr lang="en-GB" sz="1600" dirty="0">
                <a:latin typeface="Lato Light" panose="020F0502020204030203" pitchFamily="34" charset="0"/>
                <a:ea typeface="Lato Light" panose="020F0502020204030203" pitchFamily="34" charset="0"/>
                <a:cs typeface="Lato Light" panose="020F0502020204030203" pitchFamily="34" charset="0"/>
                <a:sym typeface="Wingdings" panose="05000000000000000000" pitchFamily="2" charset="2"/>
              </a:rPr>
              <a:t>!)</a:t>
            </a:r>
            <a:endParaRPr lang="en-GB" sz="1600" dirty="0">
              <a:latin typeface="Lato Light" panose="020F0502020204030203" pitchFamily="34" charset="0"/>
              <a:ea typeface="Lato Light" panose="020F0502020204030203" pitchFamily="34" charset="0"/>
              <a:cs typeface="Lato Light" panose="020F0502020204030203" pitchFamily="34" charset="0"/>
            </a:endParaRPr>
          </a:p>
          <a:p>
            <a:endParaRPr lang="en-GB" sz="1600" dirty="0"/>
          </a:p>
          <a:p>
            <a:r>
              <a:rPr lang="en-GB" sz="2000" b="1" dirty="0">
                <a:solidFill>
                  <a:srgbClr val="51958C"/>
                </a:solidFill>
                <a:latin typeface="Roboto Condensed" panose="02000000000000000000" pitchFamily="2" charset="0"/>
                <a:ea typeface="Roboto Condensed" panose="02000000000000000000" pitchFamily="2" charset="0"/>
              </a:rPr>
              <a:t>2. (</a:t>
            </a:r>
            <a:r>
              <a:rPr lang="en-GB" sz="2000" b="1" dirty="0" err="1">
                <a:solidFill>
                  <a:srgbClr val="51958C"/>
                </a:solidFill>
                <a:latin typeface="Roboto Condensed" panose="02000000000000000000" pitchFamily="2" charset="0"/>
                <a:ea typeface="Roboto Condensed" panose="02000000000000000000" pitchFamily="2" charset="0"/>
              </a:rPr>
              <a:t>Telefonisch</a:t>
            </a:r>
            <a:r>
              <a:rPr lang="en-GB" sz="2000" b="1" dirty="0">
                <a:solidFill>
                  <a:srgbClr val="51958C"/>
                </a:solidFill>
                <a:latin typeface="Roboto Condensed" panose="02000000000000000000" pitchFamily="2" charset="0"/>
                <a:ea typeface="Roboto Condensed" panose="02000000000000000000" pitchFamily="2" charset="0"/>
              </a:rPr>
              <a:t>) </a:t>
            </a:r>
            <a:r>
              <a:rPr lang="en-GB" sz="2000" b="1" dirty="0" err="1">
                <a:solidFill>
                  <a:srgbClr val="51958C"/>
                </a:solidFill>
                <a:latin typeface="Roboto Condensed" panose="02000000000000000000" pitchFamily="2" charset="0"/>
                <a:ea typeface="Roboto Condensed" panose="02000000000000000000" pitchFamily="2" charset="0"/>
              </a:rPr>
              <a:t>nazorggesprek</a:t>
            </a:r>
            <a:r>
              <a:rPr lang="en-GB" sz="2000" b="1" dirty="0">
                <a:solidFill>
                  <a:srgbClr val="51958C"/>
                </a:solidFill>
                <a:latin typeface="Roboto Condensed" panose="02000000000000000000" pitchFamily="2" charset="0"/>
                <a:ea typeface="Roboto Condensed" panose="02000000000000000000" pitchFamily="2" charset="0"/>
              </a:rPr>
              <a:t>. </a:t>
            </a:r>
          </a:p>
          <a:p>
            <a:r>
              <a:rPr lang="en-GB" sz="1600" dirty="0" err="1">
                <a:latin typeface="Lato Light" panose="020F0502020204030203" pitchFamily="34" charset="0"/>
                <a:ea typeface="Lato Light" panose="020F0502020204030203" pitchFamily="34" charset="0"/>
                <a:cs typeface="Lato Light" panose="020F0502020204030203" pitchFamily="34" charset="0"/>
              </a:rPr>
              <a:t>Zie</a:t>
            </a:r>
            <a:r>
              <a:rPr lang="en-GB" sz="1600" dirty="0">
                <a:latin typeface="Lato Light" panose="020F0502020204030203" pitchFamily="34" charset="0"/>
                <a:ea typeface="Lato Light" panose="020F0502020204030203" pitchFamily="34" charset="0"/>
                <a:cs typeface="Lato Light" panose="020F0502020204030203" pitchFamily="34" charset="0"/>
              </a:rPr>
              <a:t> de </a:t>
            </a:r>
            <a:r>
              <a:rPr lang="en-GB" sz="1600" dirty="0" err="1">
                <a:latin typeface="Lato Light" panose="020F0502020204030203" pitchFamily="34" charset="0"/>
                <a:ea typeface="Lato Light" panose="020F0502020204030203" pitchFamily="34" charset="0"/>
                <a:cs typeface="Lato Light" panose="020F0502020204030203" pitchFamily="34" charset="0"/>
              </a:rPr>
              <a:t>handreiking</a:t>
            </a:r>
            <a:r>
              <a:rPr lang="en-GB" sz="1600" dirty="0">
                <a:latin typeface="Lato Light" panose="020F0502020204030203" pitchFamily="34" charset="0"/>
                <a:ea typeface="Lato Light" panose="020F0502020204030203" pitchFamily="34" charset="0"/>
                <a:cs typeface="Lato Light" panose="020F0502020204030203" pitchFamily="34" charset="0"/>
              </a:rPr>
              <a:t> </a:t>
            </a:r>
            <a:r>
              <a:rPr lang="en-GB" sz="1600" dirty="0" err="1">
                <a:latin typeface="Lato Light" panose="020F0502020204030203" pitchFamily="34" charset="0"/>
                <a:ea typeface="Lato Light" panose="020F0502020204030203" pitchFamily="34" charset="0"/>
                <a:cs typeface="Lato Light" panose="020F0502020204030203" pitchFamily="34" charset="0"/>
              </a:rPr>
              <a:t>voor</a:t>
            </a:r>
            <a:r>
              <a:rPr lang="en-GB" sz="1600" dirty="0">
                <a:latin typeface="Lato Light" panose="020F0502020204030203" pitchFamily="34" charset="0"/>
                <a:ea typeface="Lato Light" panose="020F0502020204030203" pitchFamily="34" charset="0"/>
                <a:cs typeface="Lato Light" panose="020F0502020204030203" pitchFamily="34" charset="0"/>
              </a:rPr>
              <a:t> hoe </a:t>
            </a:r>
            <a:r>
              <a:rPr lang="en-GB" sz="1600" dirty="0" err="1">
                <a:latin typeface="Lato Light" panose="020F0502020204030203" pitchFamily="34" charset="0"/>
                <a:ea typeface="Lato Light" panose="020F0502020204030203" pitchFamily="34" charset="0"/>
                <a:cs typeface="Lato Light" panose="020F0502020204030203" pitchFamily="34" charset="0"/>
              </a:rPr>
              <a:t>een</a:t>
            </a:r>
            <a:r>
              <a:rPr lang="en-GB" sz="1600" dirty="0">
                <a:latin typeface="Lato Light" panose="020F0502020204030203" pitchFamily="34" charset="0"/>
                <a:ea typeface="Lato Light" panose="020F0502020204030203" pitchFamily="34" charset="0"/>
                <a:cs typeface="Lato Light" panose="020F0502020204030203" pitchFamily="34" charset="0"/>
              </a:rPr>
              <a:t> </a:t>
            </a:r>
            <a:r>
              <a:rPr lang="en-GB" sz="1600" dirty="0" err="1">
                <a:latin typeface="Lato Light" panose="020F0502020204030203" pitchFamily="34" charset="0"/>
                <a:ea typeface="Lato Light" panose="020F0502020204030203" pitchFamily="34" charset="0"/>
                <a:cs typeface="Lato Light" panose="020F0502020204030203" pitchFamily="34" charset="0"/>
              </a:rPr>
              <a:t>dergelijk</a:t>
            </a:r>
            <a:r>
              <a:rPr lang="en-GB" sz="1600" dirty="0">
                <a:latin typeface="Lato Light" panose="020F0502020204030203" pitchFamily="34" charset="0"/>
                <a:ea typeface="Lato Light" panose="020F0502020204030203" pitchFamily="34" charset="0"/>
                <a:cs typeface="Lato Light" panose="020F0502020204030203" pitchFamily="34" charset="0"/>
              </a:rPr>
              <a:t> </a:t>
            </a:r>
            <a:r>
              <a:rPr lang="en-GB" sz="1600" dirty="0" err="1">
                <a:latin typeface="Lato Light" panose="020F0502020204030203" pitchFamily="34" charset="0"/>
                <a:ea typeface="Lato Light" panose="020F0502020204030203" pitchFamily="34" charset="0"/>
                <a:cs typeface="Lato Light" panose="020F0502020204030203" pitchFamily="34" charset="0"/>
              </a:rPr>
              <a:t>gesprek</a:t>
            </a:r>
            <a:r>
              <a:rPr lang="en-GB" sz="1600" dirty="0">
                <a:latin typeface="Lato Light" panose="020F0502020204030203" pitchFamily="34" charset="0"/>
                <a:ea typeface="Lato Light" panose="020F0502020204030203" pitchFamily="34" charset="0"/>
                <a:cs typeface="Lato Light" panose="020F0502020204030203" pitchFamily="34" charset="0"/>
              </a:rPr>
              <a:t> </a:t>
            </a:r>
            <a:r>
              <a:rPr lang="en-GB" sz="1600" dirty="0" err="1">
                <a:latin typeface="Lato Light" panose="020F0502020204030203" pitchFamily="34" charset="0"/>
                <a:ea typeface="Lato Light" panose="020F0502020204030203" pitchFamily="34" charset="0"/>
                <a:cs typeface="Lato Light" panose="020F0502020204030203" pitchFamily="34" charset="0"/>
              </a:rPr>
              <a:t>kan</a:t>
            </a:r>
            <a:r>
              <a:rPr lang="en-GB" sz="1600" dirty="0">
                <a:latin typeface="Lato Light" panose="020F0502020204030203" pitchFamily="34" charset="0"/>
                <a:ea typeface="Lato Light" panose="020F0502020204030203" pitchFamily="34" charset="0"/>
                <a:cs typeface="Lato Light" panose="020F0502020204030203" pitchFamily="34" charset="0"/>
              </a:rPr>
              <a:t> </a:t>
            </a:r>
            <a:r>
              <a:rPr lang="en-GB" sz="1600" dirty="0" err="1">
                <a:latin typeface="Lato Light" panose="020F0502020204030203" pitchFamily="34" charset="0"/>
                <a:ea typeface="Lato Light" panose="020F0502020204030203" pitchFamily="34" charset="0"/>
                <a:cs typeface="Lato Light" panose="020F0502020204030203" pitchFamily="34" charset="0"/>
              </a:rPr>
              <a:t>verlopen</a:t>
            </a:r>
            <a:r>
              <a:rPr lang="en-GB" sz="1600" dirty="0">
                <a:latin typeface="Lato Light" panose="020F0502020204030203" pitchFamily="34" charset="0"/>
                <a:ea typeface="Lato Light" panose="020F0502020204030203" pitchFamily="34" charset="0"/>
                <a:cs typeface="Lato Light" panose="020F0502020204030203" pitchFamily="34" charset="0"/>
              </a:rPr>
              <a:t> en de </a:t>
            </a:r>
            <a:r>
              <a:rPr lang="en-GB" sz="1600" dirty="0" err="1">
                <a:latin typeface="Lato Light" panose="020F0502020204030203" pitchFamily="34" charset="0"/>
                <a:ea typeface="Lato Light" panose="020F0502020204030203" pitchFamily="34" charset="0"/>
                <a:cs typeface="Lato Light" panose="020F0502020204030203" pitchFamily="34" charset="0"/>
              </a:rPr>
              <a:t>achtergrond</a:t>
            </a:r>
            <a:r>
              <a:rPr lang="en-GB" sz="1600" dirty="0">
                <a:latin typeface="Lato Light" panose="020F0502020204030203" pitchFamily="34" charset="0"/>
                <a:ea typeface="Lato Light" panose="020F0502020204030203" pitchFamily="34" charset="0"/>
                <a:cs typeface="Lato Light" panose="020F0502020204030203" pitchFamily="34" charset="0"/>
              </a:rPr>
              <a:t>-  brochure </a:t>
            </a:r>
            <a:r>
              <a:rPr lang="en-GB" sz="1600" dirty="0" err="1">
                <a:latin typeface="Lato Light" panose="020F0502020204030203" pitchFamily="34" charset="0"/>
                <a:ea typeface="Lato Light" panose="020F0502020204030203" pitchFamily="34" charset="0"/>
                <a:cs typeface="Lato Light" panose="020F0502020204030203" pitchFamily="34" charset="0"/>
              </a:rPr>
              <a:t>voor</a:t>
            </a:r>
            <a:r>
              <a:rPr lang="en-GB" sz="1600" dirty="0">
                <a:latin typeface="Lato Light" panose="020F0502020204030203" pitchFamily="34" charset="0"/>
                <a:ea typeface="Lato Light" panose="020F0502020204030203" pitchFamily="34" charset="0"/>
                <a:cs typeface="Lato Light" panose="020F0502020204030203" pitchFamily="34" charset="0"/>
              </a:rPr>
              <a:t> </a:t>
            </a:r>
            <a:r>
              <a:rPr lang="en-GB" sz="1600" dirty="0" err="1">
                <a:latin typeface="Lato Light" panose="020F0502020204030203" pitchFamily="34" charset="0"/>
                <a:ea typeface="Lato Light" panose="020F0502020204030203" pitchFamily="34" charset="0"/>
                <a:cs typeface="Lato Light" panose="020F0502020204030203" pitchFamily="34" charset="0"/>
              </a:rPr>
              <a:t>een</a:t>
            </a:r>
            <a:r>
              <a:rPr lang="en-GB" sz="1600" dirty="0">
                <a:latin typeface="Lato Light" panose="020F0502020204030203" pitchFamily="34" charset="0"/>
                <a:ea typeface="Lato Light" panose="020F0502020204030203" pitchFamily="34" charset="0"/>
                <a:cs typeface="Lato Light" panose="020F0502020204030203" pitchFamily="34" charset="0"/>
              </a:rPr>
              <a:t> </a:t>
            </a:r>
            <a:r>
              <a:rPr lang="en-GB" sz="1600" dirty="0" err="1">
                <a:latin typeface="Lato Light" panose="020F0502020204030203" pitchFamily="34" charset="0"/>
                <a:ea typeface="Lato Light" panose="020F0502020204030203" pitchFamily="34" charset="0"/>
                <a:cs typeface="Lato Light" panose="020F0502020204030203" pitchFamily="34" charset="0"/>
              </a:rPr>
              <a:t>gesprekshulp</a:t>
            </a:r>
            <a:r>
              <a:rPr lang="en-GB" sz="1600" dirty="0">
                <a:latin typeface="Lato Light" panose="020F0502020204030203" pitchFamily="34" charset="0"/>
                <a:ea typeface="Lato Light" panose="020F0502020204030203" pitchFamily="34" charset="0"/>
                <a:cs typeface="Lato Light" panose="020F0502020204030203" pitchFamily="34" charset="0"/>
              </a:rPr>
              <a:t>.</a:t>
            </a:r>
          </a:p>
          <a:p>
            <a:endParaRPr lang="en-GB" sz="1600" dirty="0"/>
          </a:p>
          <a:p>
            <a:r>
              <a:rPr lang="en-GB" sz="2000" b="1" dirty="0">
                <a:solidFill>
                  <a:srgbClr val="51958C"/>
                </a:solidFill>
                <a:latin typeface="Roboto Condensed" panose="02000000000000000000" pitchFamily="2" charset="0"/>
                <a:ea typeface="Roboto Condensed" panose="02000000000000000000" pitchFamily="2" charset="0"/>
              </a:rPr>
              <a:t>3. </a:t>
            </a:r>
            <a:r>
              <a:rPr lang="en-GB" sz="2000" b="1" dirty="0" err="1">
                <a:solidFill>
                  <a:srgbClr val="51958C"/>
                </a:solidFill>
                <a:latin typeface="Roboto Condensed" panose="02000000000000000000" pitchFamily="2" charset="0"/>
                <a:ea typeface="Roboto Condensed" panose="02000000000000000000" pitchFamily="2" charset="0"/>
              </a:rPr>
              <a:t>Informatieverstrekking</a:t>
            </a:r>
            <a:r>
              <a:rPr lang="en-GB" sz="2000" b="1" dirty="0">
                <a:solidFill>
                  <a:srgbClr val="51958C"/>
                </a:solidFill>
                <a:latin typeface="Roboto Condensed" panose="02000000000000000000" pitchFamily="2" charset="0"/>
                <a:ea typeface="Roboto Condensed" panose="02000000000000000000" pitchFamily="2" charset="0"/>
              </a:rPr>
              <a:t> over het </a:t>
            </a:r>
            <a:r>
              <a:rPr lang="en-GB" sz="2000" b="1" dirty="0" err="1">
                <a:solidFill>
                  <a:srgbClr val="51958C"/>
                </a:solidFill>
                <a:latin typeface="Roboto Condensed" panose="02000000000000000000" pitchFamily="2" charset="0"/>
                <a:ea typeface="Roboto Condensed" panose="02000000000000000000" pitchFamily="2" charset="0"/>
              </a:rPr>
              <a:t>rouwproces</a:t>
            </a:r>
            <a:r>
              <a:rPr lang="en-GB" sz="2000" b="1" dirty="0">
                <a:solidFill>
                  <a:srgbClr val="51958C"/>
                </a:solidFill>
                <a:latin typeface="Roboto Condensed" panose="02000000000000000000" pitchFamily="2" charset="0"/>
                <a:ea typeface="Roboto Condensed" panose="02000000000000000000" pitchFamily="2" charset="0"/>
              </a:rPr>
              <a:t> en </a:t>
            </a:r>
            <a:r>
              <a:rPr lang="en-GB" sz="2000" b="1" dirty="0" err="1">
                <a:solidFill>
                  <a:srgbClr val="51958C"/>
                </a:solidFill>
                <a:latin typeface="Roboto Condensed" panose="02000000000000000000" pitchFamily="2" charset="0"/>
                <a:ea typeface="Roboto Condensed" panose="02000000000000000000" pitchFamily="2" charset="0"/>
              </a:rPr>
              <a:t>mogelijkheden</a:t>
            </a:r>
            <a:r>
              <a:rPr lang="en-GB" sz="2000" b="1" dirty="0">
                <a:solidFill>
                  <a:srgbClr val="51958C"/>
                </a:solidFill>
                <a:latin typeface="Roboto Condensed" panose="02000000000000000000" pitchFamily="2" charset="0"/>
                <a:ea typeface="Roboto Condensed" panose="02000000000000000000" pitchFamily="2" charset="0"/>
              </a:rPr>
              <a:t> </a:t>
            </a:r>
            <a:r>
              <a:rPr lang="en-GB" sz="2000" b="1" dirty="0" err="1">
                <a:solidFill>
                  <a:srgbClr val="51958C"/>
                </a:solidFill>
                <a:latin typeface="Roboto Condensed" panose="02000000000000000000" pitchFamily="2" charset="0"/>
                <a:ea typeface="Roboto Condensed" panose="02000000000000000000" pitchFamily="2" charset="0"/>
              </a:rPr>
              <a:t>voor</a:t>
            </a:r>
            <a:r>
              <a:rPr lang="en-GB" sz="2000" b="1" dirty="0">
                <a:solidFill>
                  <a:srgbClr val="51958C"/>
                </a:solidFill>
                <a:latin typeface="Roboto Condensed" panose="02000000000000000000" pitchFamily="2" charset="0"/>
                <a:ea typeface="Roboto Condensed" panose="02000000000000000000" pitchFamily="2" charset="0"/>
              </a:rPr>
              <a:t> </a:t>
            </a:r>
            <a:r>
              <a:rPr lang="en-GB" sz="2000" b="1" dirty="0" err="1">
                <a:solidFill>
                  <a:srgbClr val="51958C"/>
                </a:solidFill>
                <a:latin typeface="Roboto Condensed" panose="02000000000000000000" pitchFamily="2" charset="0"/>
                <a:ea typeface="Roboto Condensed" panose="02000000000000000000" pitchFamily="2" charset="0"/>
              </a:rPr>
              <a:t>aanvullende</a:t>
            </a:r>
            <a:r>
              <a:rPr lang="en-GB" sz="2000" b="1" dirty="0">
                <a:solidFill>
                  <a:srgbClr val="51958C"/>
                </a:solidFill>
                <a:latin typeface="Roboto Condensed" panose="02000000000000000000" pitchFamily="2" charset="0"/>
                <a:ea typeface="Roboto Condensed" panose="02000000000000000000" pitchFamily="2" charset="0"/>
              </a:rPr>
              <a:t> </a:t>
            </a:r>
            <a:r>
              <a:rPr lang="en-GB" sz="2000" b="1" dirty="0" err="1">
                <a:solidFill>
                  <a:srgbClr val="51958C"/>
                </a:solidFill>
                <a:latin typeface="Roboto Condensed" panose="02000000000000000000" pitchFamily="2" charset="0"/>
                <a:ea typeface="Roboto Condensed" panose="02000000000000000000" pitchFamily="2" charset="0"/>
              </a:rPr>
              <a:t>ondersteuning</a:t>
            </a:r>
            <a:r>
              <a:rPr lang="en-GB" sz="2000" b="1" dirty="0">
                <a:solidFill>
                  <a:srgbClr val="51958C"/>
                </a:solidFill>
                <a:latin typeface="Roboto Condensed" panose="02000000000000000000" pitchFamily="2" charset="0"/>
                <a:ea typeface="Roboto Condensed" panose="02000000000000000000" pitchFamily="2" charset="0"/>
              </a:rPr>
              <a:t>. </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endParaRPr lang="en-GB" sz="1600" dirty="0"/>
          </a:p>
        </p:txBody>
      </p:sp>
      <p:pic>
        <p:nvPicPr>
          <p:cNvPr id="4" name="Picture 3" descr="A picture containing grass, outdoor, person&#10;&#10;Description automatically generated">
            <a:extLst>
              <a:ext uri="{FF2B5EF4-FFF2-40B4-BE49-F238E27FC236}">
                <a16:creationId xmlns:a16="http://schemas.microsoft.com/office/drawing/2014/main" id="{0582FCB9-DA50-B249-874A-1F53313022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736460" cy="6858000"/>
          </a:xfrm>
          <a:prstGeom prst="rect">
            <a:avLst/>
          </a:prstGeom>
        </p:spPr>
      </p:pic>
      <p:pic>
        <p:nvPicPr>
          <p:cNvPr id="9" name="Picture 8" descr="Logo&#10;&#10;Description automatically generated">
            <a:extLst>
              <a:ext uri="{FF2B5EF4-FFF2-40B4-BE49-F238E27FC236}">
                <a16:creationId xmlns:a16="http://schemas.microsoft.com/office/drawing/2014/main" id="{39DB6404-C98B-ED44-9A79-E070C1983B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2536" y="-352772"/>
            <a:ext cx="2997200" cy="1333500"/>
          </a:xfrm>
          <a:prstGeom prst="rect">
            <a:avLst/>
          </a:prstGeom>
        </p:spPr>
      </p:pic>
    </p:spTree>
    <p:extLst>
      <p:ext uri="{BB962C8B-B14F-4D97-AF65-F5344CB8AC3E}">
        <p14:creationId xmlns:p14="http://schemas.microsoft.com/office/powerpoint/2010/main" val="419322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A080742D-1DA8-1D44-857D-30D06DFDF307}"/>
              </a:ext>
            </a:extLst>
          </p:cNvPr>
          <p:cNvSpPr/>
          <p:nvPr/>
        </p:nvSpPr>
        <p:spPr>
          <a:xfrm>
            <a:off x="0" y="5965449"/>
            <a:ext cx="9144000" cy="892551"/>
          </a:xfrm>
          <a:prstGeom prst="rect">
            <a:avLst/>
          </a:prstGeom>
          <a:solidFill>
            <a:srgbClr val="51958C"/>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solidFill>
                <a:srgbClr val="51958C"/>
              </a:solidFill>
              <a:highlight>
                <a:srgbClr val="00FF00"/>
              </a:highlight>
            </a:endParaRPr>
          </a:p>
        </p:txBody>
      </p:sp>
      <p:sp>
        <p:nvSpPr>
          <p:cNvPr id="2" name="TextBox 1"/>
          <p:cNvSpPr txBox="1"/>
          <p:nvPr/>
        </p:nvSpPr>
        <p:spPr>
          <a:xfrm>
            <a:off x="346779" y="5949280"/>
            <a:ext cx="7992888" cy="892552"/>
          </a:xfrm>
          <a:prstGeom prst="rect">
            <a:avLst/>
          </a:prstGeom>
          <a:noFill/>
        </p:spPr>
        <p:txBody>
          <a:bodyPr wrap="square" rtlCol="0">
            <a:spAutoFit/>
          </a:bodyPr>
          <a:lstStyle/>
          <a:p>
            <a:pPr lvl="0"/>
            <a:r>
              <a:rPr lang="nl-NL" sz="2000" b="1" dirty="0">
                <a:solidFill>
                  <a:schemeClr val="bg1"/>
                </a:solidFill>
                <a:latin typeface="Roboto Condensed" panose="02000000000000000000" pitchFamily="2" charset="0"/>
                <a:ea typeface="Roboto Condensed" panose="02000000000000000000" pitchFamily="2" charset="0"/>
              </a:rPr>
              <a:t>Vraag aan de aanwezigen:</a:t>
            </a:r>
            <a:endParaRPr lang="nl-NL" sz="1600" b="1" dirty="0">
              <a:solidFill>
                <a:schemeClr val="bg1"/>
              </a:solidFill>
              <a:latin typeface="Roboto Condensed" panose="02000000000000000000" pitchFamily="2" charset="0"/>
              <a:ea typeface="Roboto Condensed" panose="02000000000000000000" pitchFamily="2" charset="0"/>
            </a:endParaRPr>
          </a:p>
          <a:p>
            <a:pPr lvl="0"/>
            <a:r>
              <a:rPr lang="nl-NL" sz="1600" b="1" dirty="0">
                <a:solidFill>
                  <a:schemeClr val="bg1"/>
                </a:solidFill>
                <a:latin typeface="Lato" panose="020F0502020204030203" pitchFamily="34" charset="0"/>
                <a:ea typeface="Lato" panose="020F0502020204030203" pitchFamily="34" charset="0"/>
                <a:cs typeface="Lato" panose="020F0502020204030203" pitchFamily="34" charset="0"/>
              </a:rPr>
              <a:t>Is de informatie duidelijk? </a:t>
            </a:r>
          </a:p>
          <a:p>
            <a:pPr lvl="0"/>
            <a:r>
              <a:rPr lang="nl-NL" sz="1600" b="1" dirty="0">
                <a:solidFill>
                  <a:schemeClr val="bg1"/>
                </a:solidFill>
                <a:latin typeface="Lato" panose="020F0502020204030203" pitchFamily="34" charset="0"/>
                <a:ea typeface="Lato" panose="020F0502020204030203" pitchFamily="34" charset="0"/>
                <a:cs typeface="Lato" panose="020F0502020204030203" pitchFamily="34" charset="0"/>
              </a:rPr>
              <a:t>Welke aanvullende informatie kunnen wij zelf toevoegen aan de informatiemap?</a:t>
            </a:r>
          </a:p>
        </p:txBody>
      </p:sp>
      <p:sp>
        <p:nvSpPr>
          <p:cNvPr id="4" name="Tekstvak 3">
            <a:extLst>
              <a:ext uri="{FF2B5EF4-FFF2-40B4-BE49-F238E27FC236}">
                <a16:creationId xmlns:a16="http://schemas.microsoft.com/office/drawing/2014/main" id="{052B0A48-5D96-40D6-B3BF-B91E26AC42FB}"/>
              </a:ext>
            </a:extLst>
          </p:cNvPr>
          <p:cNvSpPr txBox="1"/>
          <p:nvPr/>
        </p:nvSpPr>
        <p:spPr>
          <a:xfrm>
            <a:off x="7236296" y="2659558"/>
            <a:ext cx="1433370" cy="1538883"/>
          </a:xfrm>
          <a:prstGeom prst="rect">
            <a:avLst/>
          </a:prstGeom>
          <a:noFill/>
        </p:spPr>
        <p:txBody>
          <a:bodyPr wrap="square" rtlCol="0">
            <a:spAutoFit/>
          </a:bodyPr>
          <a:lstStyle/>
          <a:p>
            <a:pPr algn="ctr"/>
            <a:r>
              <a:rPr lang="en-US" sz="1400" dirty="0">
                <a:solidFill>
                  <a:srgbClr val="51958C"/>
                </a:solidFill>
                <a:latin typeface="Lato" panose="020F0502020204030203" pitchFamily="34" charset="0"/>
                <a:ea typeface="Lato" panose="020F0502020204030203" pitchFamily="34" charset="0"/>
                <a:cs typeface="Lato" panose="020F0502020204030203" pitchFamily="34" charset="0"/>
              </a:rPr>
              <a:t>Er is </a:t>
            </a:r>
            <a:r>
              <a:rPr lang="en-US" sz="1400" dirty="0" err="1">
                <a:solidFill>
                  <a:srgbClr val="51958C"/>
                </a:solidFill>
                <a:latin typeface="Lato" panose="020F0502020204030203" pitchFamily="34" charset="0"/>
                <a:ea typeface="Lato" panose="020F0502020204030203" pitchFamily="34" charset="0"/>
                <a:cs typeface="Lato" panose="020F0502020204030203" pitchFamily="34" charset="0"/>
              </a:rPr>
              <a:t>ook</a:t>
            </a:r>
            <a:r>
              <a:rPr lang="en-US" sz="1400" dirty="0">
                <a:solidFill>
                  <a:srgbClr val="51958C"/>
                </a:solidFill>
                <a:latin typeface="Lato" panose="020F0502020204030203" pitchFamily="34" charset="0"/>
                <a:ea typeface="Lato" panose="020F0502020204030203" pitchFamily="34" charset="0"/>
                <a:cs typeface="Lato" panose="020F0502020204030203" pitchFamily="34" charset="0"/>
              </a:rPr>
              <a:t> </a:t>
            </a:r>
            <a:r>
              <a:rPr lang="en-US" sz="1400" dirty="0" err="1">
                <a:solidFill>
                  <a:srgbClr val="51958C"/>
                </a:solidFill>
                <a:latin typeface="Lato" panose="020F0502020204030203" pitchFamily="34" charset="0"/>
                <a:ea typeface="Lato" panose="020F0502020204030203" pitchFamily="34" charset="0"/>
                <a:cs typeface="Lato" panose="020F0502020204030203" pitchFamily="34" charset="0"/>
              </a:rPr>
              <a:t>een</a:t>
            </a:r>
            <a:r>
              <a:rPr lang="en-US" sz="1400" dirty="0">
                <a:solidFill>
                  <a:srgbClr val="51958C"/>
                </a:solidFill>
                <a:latin typeface="Lato" panose="020F0502020204030203" pitchFamily="34" charset="0"/>
                <a:ea typeface="Lato" panose="020F0502020204030203" pitchFamily="34" charset="0"/>
                <a:cs typeface="Lato" panose="020F0502020204030203" pitchFamily="34" charset="0"/>
              </a:rPr>
              <a:t> </a:t>
            </a:r>
            <a:r>
              <a:rPr lang="en-US" sz="1400" dirty="0" err="1">
                <a:solidFill>
                  <a:srgbClr val="51958C"/>
                </a:solidFill>
                <a:latin typeface="Lato" panose="020F0502020204030203" pitchFamily="34" charset="0"/>
                <a:ea typeface="Lato" panose="020F0502020204030203" pitchFamily="34" charset="0"/>
                <a:cs typeface="Lato" panose="020F0502020204030203" pitchFamily="34" charset="0"/>
              </a:rPr>
              <a:t>speciale</a:t>
            </a:r>
            <a:r>
              <a:rPr lang="en-US" sz="1400" dirty="0">
                <a:solidFill>
                  <a:srgbClr val="51958C"/>
                </a:solidFill>
                <a:latin typeface="Lato" panose="020F0502020204030203" pitchFamily="34" charset="0"/>
                <a:ea typeface="Lato" panose="020F0502020204030203" pitchFamily="34" charset="0"/>
                <a:cs typeface="Lato" panose="020F0502020204030203" pitchFamily="34" charset="0"/>
              </a:rPr>
              <a:t> </a:t>
            </a:r>
          </a:p>
          <a:p>
            <a:pPr algn="ctr"/>
            <a:r>
              <a:rPr lang="en-US" sz="1400" dirty="0">
                <a:solidFill>
                  <a:srgbClr val="51958C"/>
                </a:solidFill>
                <a:latin typeface="Lato" panose="020F0502020204030203" pitchFamily="34" charset="0"/>
                <a:ea typeface="Lato" panose="020F0502020204030203" pitchFamily="34" charset="0"/>
                <a:cs typeface="Lato" panose="020F0502020204030203" pitchFamily="34" charset="0"/>
              </a:rPr>
              <a:t>COVID-19 </a:t>
            </a:r>
            <a:r>
              <a:rPr lang="en-US" sz="1400" dirty="0" err="1">
                <a:solidFill>
                  <a:srgbClr val="51958C"/>
                </a:solidFill>
                <a:latin typeface="Lato" panose="020F0502020204030203" pitchFamily="34" charset="0"/>
                <a:ea typeface="Lato" panose="020F0502020204030203" pitchFamily="34" charset="0"/>
                <a:cs typeface="Lato" panose="020F0502020204030203" pitchFamily="34" charset="0"/>
              </a:rPr>
              <a:t>versie</a:t>
            </a:r>
            <a:r>
              <a:rPr lang="en-US" sz="1400" dirty="0">
                <a:solidFill>
                  <a:srgbClr val="51958C"/>
                </a:solidFill>
                <a:latin typeface="Lato" panose="020F0502020204030203" pitchFamily="34" charset="0"/>
                <a:ea typeface="Lato" panose="020F0502020204030203" pitchFamily="34" charset="0"/>
                <a:cs typeface="Lato" panose="020F0502020204030203" pitchFamily="34" charset="0"/>
              </a:rPr>
              <a:t> </a:t>
            </a:r>
            <a:r>
              <a:rPr lang="en-US" sz="1400" dirty="0" err="1">
                <a:solidFill>
                  <a:srgbClr val="51958C"/>
                </a:solidFill>
                <a:latin typeface="Lato" panose="020F0502020204030203" pitchFamily="34" charset="0"/>
                <a:ea typeface="Lato" panose="020F0502020204030203" pitchFamily="34" charset="0"/>
                <a:cs typeface="Lato" panose="020F0502020204030203" pitchFamily="34" charset="0"/>
              </a:rPr>
              <a:t>beschikbaar</a:t>
            </a:r>
            <a:endParaRPr lang="en-US" sz="1400" dirty="0">
              <a:solidFill>
                <a:srgbClr val="51958C"/>
              </a:solidFill>
              <a:latin typeface="Lato" panose="020F0502020204030203" pitchFamily="34" charset="0"/>
              <a:ea typeface="Lato" panose="020F0502020204030203" pitchFamily="34" charset="0"/>
              <a:cs typeface="Lato" panose="020F0502020204030203" pitchFamily="34" charset="0"/>
            </a:endParaRPr>
          </a:p>
          <a:p>
            <a:pPr algn="ctr"/>
            <a:endParaRPr lang="en-US" sz="1200" dirty="0">
              <a:solidFill>
                <a:srgbClr val="51958C"/>
              </a:solidFill>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endParaRPr lang="en-US" sz="1200" dirty="0">
              <a:solidFill>
                <a:srgbClr val="51958C"/>
              </a:solidFill>
            </a:endParaRPr>
          </a:p>
        </p:txBody>
      </p:sp>
      <p:pic>
        <p:nvPicPr>
          <p:cNvPr id="61" name="Picture 60" descr="A group of people in a room&#10;&#10;Description automatically generated with low confidence">
            <a:extLst>
              <a:ext uri="{FF2B5EF4-FFF2-40B4-BE49-F238E27FC236}">
                <a16:creationId xmlns:a16="http://schemas.microsoft.com/office/drawing/2014/main" id="{F647888F-A1D2-3F47-8FFD-8CDFB6B13D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768" y="44624"/>
            <a:ext cx="6567528" cy="4430892"/>
          </a:xfrm>
          <a:prstGeom prst="rect">
            <a:avLst/>
          </a:prstGeom>
        </p:spPr>
      </p:pic>
      <p:sp>
        <p:nvSpPr>
          <p:cNvPr id="62" name="TextBox 61">
            <a:extLst>
              <a:ext uri="{FF2B5EF4-FFF2-40B4-BE49-F238E27FC236}">
                <a16:creationId xmlns:a16="http://schemas.microsoft.com/office/drawing/2014/main" id="{42A9160C-5343-B642-BD41-D05E16E49605}"/>
              </a:ext>
            </a:extLst>
          </p:cNvPr>
          <p:cNvSpPr txBox="1"/>
          <p:nvPr/>
        </p:nvSpPr>
        <p:spPr>
          <a:xfrm>
            <a:off x="886088" y="4437112"/>
            <a:ext cx="2088232" cy="1446550"/>
          </a:xfrm>
          <a:prstGeom prst="rect">
            <a:avLst/>
          </a:prstGeom>
          <a:noFill/>
        </p:spPr>
        <p:txBody>
          <a:bodyPr wrap="square" rtlCol="0">
            <a:spAutoFit/>
          </a:bodyPr>
          <a:lstStyle/>
          <a:p>
            <a:pPr marL="171450" indent="-171450">
              <a:buFont typeface="Arial" panose="020B0604020202020204" pitchFamily="34" charset="0"/>
              <a:buChar char="•"/>
            </a:pPr>
            <a:r>
              <a:rPr lang="en-NL" sz="1100" dirty="0">
                <a:latin typeface="Lato Light" panose="020F0502020204030203" pitchFamily="34" charset="0"/>
                <a:ea typeface="Lato Light" panose="020F0502020204030203" pitchFamily="34" charset="0"/>
                <a:cs typeface="Lato Light" panose="020F0502020204030203" pitchFamily="34" charset="0"/>
              </a:rPr>
              <a:t>Brochure ‘Zorgen voor een zieke’</a:t>
            </a:r>
          </a:p>
          <a:p>
            <a:pPr marL="171450" indent="-171450">
              <a:buFont typeface="Arial" panose="020B0604020202020204" pitchFamily="34" charset="0"/>
              <a:buChar char="•"/>
            </a:pPr>
            <a:endParaRPr lang="en-NL" sz="1100" dirty="0">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NL" sz="1100" dirty="0">
                <a:latin typeface="Lato Light" panose="020F0502020204030203" pitchFamily="34" charset="0"/>
                <a:ea typeface="Lato Light" panose="020F0502020204030203" pitchFamily="34" charset="0"/>
                <a:cs typeface="Lato Light" panose="020F0502020204030203" pitchFamily="34" charset="0"/>
              </a:rPr>
              <a:t>Brochure ‘Bij het sterven van een familielid’</a:t>
            </a:r>
          </a:p>
          <a:p>
            <a:pPr marL="171450" indent="-171450">
              <a:buFont typeface="Arial" panose="020B0604020202020204" pitchFamily="34" charset="0"/>
              <a:buChar char="•"/>
            </a:pPr>
            <a:endParaRPr lang="en-NL" sz="1100" dirty="0">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NL" sz="1100" dirty="0">
                <a:latin typeface="Lato Light" panose="020F0502020204030203" pitchFamily="34" charset="0"/>
                <a:ea typeface="Lato Light" panose="020F0502020204030203" pitchFamily="34" charset="0"/>
                <a:cs typeface="Lato Light" panose="020F0502020204030203" pitchFamily="34" charset="0"/>
              </a:rPr>
              <a:t>Infokaart ‘Zorgen voor en zieke’</a:t>
            </a:r>
          </a:p>
        </p:txBody>
      </p:sp>
      <p:sp>
        <p:nvSpPr>
          <p:cNvPr id="63" name="TextBox 62">
            <a:extLst>
              <a:ext uri="{FF2B5EF4-FFF2-40B4-BE49-F238E27FC236}">
                <a16:creationId xmlns:a16="http://schemas.microsoft.com/office/drawing/2014/main" id="{320CF62F-6457-3C4F-81F8-EA78FC7D53F4}"/>
              </a:ext>
            </a:extLst>
          </p:cNvPr>
          <p:cNvSpPr txBox="1"/>
          <p:nvPr/>
        </p:nvSpPr>
        <p:spPr>
          <a:xfrm>
            <a:off x="3036248" y="4475516"/>
            <a:ext cx="2088232" cy="1277273"/>
          </a:xfrm>
          <a:prstGeom prst="rect">
            <a:avLst/>
          </a:prstGeom>
          <a:noFill/>
        </p:spPr>
        <p:txBody>
          <a:bodyPr wrap="square" rtlCol="0">
            <a:spAutoFit/>
          </a:bodyPr>
          <a:lstStyle/>
          <a:p>
            <a:pPr marL="171450" indent="-171450">
              <a:buFont typeface="Arial" panose="020B0604020202020204" pitchFamily="34" charset="0"/>
              <a:buChar char="•"/>
            </a:pPr>
            <a:r>
              <a:rPr lang="en-NL" sz="1100" dirty="0">
                <a:latin typeface="Lato Light" panose="020F0502020204030203" pitchFamily="34" charset="0"/>
                <a:ea typeface="Lato Light" panose="020F0502020204030203" pitchFamily="34" charset="0"/>
                <a:cs typeface="Lato Light" panose="020F0502020204030203" pitchFamily="34" charset="0"/>
              </a:rPr>
              <a:t>Praktische handreiking ‘Oog voor Naasten en Nabestaanden’</a:t>
            </a:r>
          </a:p>
          <a:p>
            <a:pPr marL="171450" indent="-171450">
              <a:buFont typeface="Arial" panose="020B0604020202020204" pitchFamily="34" charset="0"/>
              <a:buChar char="•"/>
            </a:pPr>
            <a:endParaRPr lang="en-NL" sz="1100" dirty="0">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NL" sz="1100" dirty="0">
                <a:latin typeface="Lato Light" panose="020F0502020204030203" pitchFamily="34" charset="0"/>
                <a:ea typeface="Lato Light" panose="020F0502020204030203" pitchFamily="34" charset="0"/>
                <a:cs typeface="Lato Light" panose="020F0502020204030203" pitchFamily="34" charset="0"/>
              </a:rPr>
              <a:t>Zakkaartje ON2</a:t>
            </a:r>
            <a:br>
              <a:rPr lang="en-NL" sz="1100" dirty="0">
                <a:latin typeface="Lato Light" panose="020F0502020204030203" pitchFamily="34" charset="0"/>
                <a:ea typeface="Lato Light" panose="020F0502020204030203" pitchFamily="34" charset="0"/>
                <a:cs typeface="Lato Light" panose="020F0502020204030203" pitchFamily="34" charset="0"/>
              </a:rPr>
            </a:br>
            <a:endParaRPr lang="en-NL" sz="1100" dirty="0">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NL" sz="1100" dirty="0">
                <a:latin typeface="Lato Light" panose="020F0502020204030203" pitchFamily="34" charset="0"/>
                <a:ea typeface="Lato Light" panose="020F0502020204030203" pitchFamily="34" charset="0"/>
                <a:cs typeface="Lato Light" panose="020F0502020204030203" pitchFamily="34" charset="0"/>
              </a:rPr>
              <a:t>Achtergrondbrochure</a:t>
            </a:r>
          </a:p>
        </p:txBody>
      </p:sp>
      <p:sp>
        <p:nvSpPr>
          <p:cNvPr id="64" name="TextBox 63">
            <a:extLst>
              <a:ext uri="{FF2B5EF4-FFF2-40B4-BE49-F238E27FC236}">
                <a16:creationId xmlns:a16="http://schemas.microsoft.com/office/drawing/2014/main" id="{B9258133-3BB4-4044-BA3C-AEFE6666F396}"/>
              </a:ext>
            </a:extLst>
          </p:cNvPr>
          <p:cNvSpPr txBox="1"/>
          <p:nvPr/>
        </p:nvSpPr>
        <p:spPr>
          <a:xfrm>
            <a:off x="5120536" y="4475516"/>
            <a:ext cx="2088232" cy="1277273"/>
          </a:xfrm>
          <a:prstGeom prst="rect">
            <a:avLst/>
          </a:prstGeom>
          <a:noFill/>
        </p:spPr>
        <p:txBody>
          <a:bodyPr wrap="square" rtlCol="0">
            <a:spAutoFit/>
          </a:bodyPr>
          <a:lstStyle/>
          <a:p>
            <a:pPr marL="171450" indent="-171450">
              <a:buFont typeface="Arial" panose="020B0604020202020204" pitchFamily="34" charset="0"/>
              <a:buChar char="•"/>
            </a:pPr>
            <a:r>
              <a:rPr lang="en-NL" sz="1100" dirty="0">
                <a:latin typeface="Lato Light" panose="020F0502020204030203" pitchFamily="34" charset="0"/>
                <a:ea typeface="Lato Light" panose="020F0502020204030203" pitchFamily="34" charset="0"/>
                <a:cs typeface="Lato Light" panose="020F0502020204030203" pitchFamily="34" charset="0"/>
              </a:rPr>
              <a:t>Projectambassadeurs</a:t>
            </a:r>
          </a:p>
          <a:p>
            <a:pPr marL="171450" indent="-171450">
              <a:buFont typeface="Arial" panose="020B0604020202020204" pitchFamily="34" charset="0"/>
              <a:buChar char="•"/>
            </a:pPr>
            <a:endParaRPr lang="en-NL" sz="1100" dirty="0">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NL" sz="1100" dirty="0">
                <a:latin typeface="Lato Light" panose="020F0502020204030203" pitchFamily="34" charset="0"/>
                <a:ea typeface="Lato Light" panose="020F0502020204030203" pitchFamily="34" charset="0"/>
                <a:cs typeface="Lato Light" panose="020F0502020204030203" pitchFamily="34" charset="0"/>
              </a:rPr>
              <a:t>Scholingsmateriaal</a:t>
            </a:r>
            <a:br>
              <a:rPr lang="en-NL" sz="1100" dirty="0">
                <a:latin typeface="Lato Light" panose="020F0502020204030203" pitchFamily="34" charset="0"/>
                <a:ea typeface="Lato Light" panose="020F0502020204030203" pitchFamily="34" charset="0"/>
                <a:cs typeface="Lato Light" panose="020F0502020204030203" pitchFamily="34" charset="0"/>
              </a:rPr>
            </a:br>
            <a:endParaRPr lang="en-NL" sz="1100" dirty="0">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NL" sz="1100" dirty="0">
                <a:latin typeface="Lato Light" panose="020F0502020204030203" pitchFamily="34" charset="0"/>
                <a:ea typeface="Lato Light" panose="020F0502020204030203" pitchFamily="34" charset="0"/>
                <a:cs typeface="Lato Light" panose="020F0502020204030203" pitchFamily="34" charset="0"/>
              </a:rPr>
              <a:t>Werkboek</a:t>
            </a:r>
            <a:br>
              <a:rPr lang="en-NL" sz="1100" dirty="0">
                <a:latin typeface="Lato Light" panose="020F0502020204030203" pitchFamily="34" charset="0"/>
                <a:ea typeface="Lato Light" panose="020F0502020204030203" pitchFamily="34" charset="0"/>
                <a:cs typeface="Lato Light" panose="020F0502020204030203" pitchFamily="34" charset="0"/>
              </a:rPr>
            </a:br>
            <a:endParaRPr lang="en-NL" sz="1100" dirty="0">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NL" sz="1100" dirty="0">
                <a:latin typeface="Lato Light" panose="020F0502020204030203" pitchFamily="34" charset="0"/>
                <a:ea typeface="Lato Light" panose="020F0502020204030203" pitchFamily="34" charset="0"/>
                <a:cs typeface="Lato Light" panose="020F0502020204030203" pitchFamily="34" charset="0"/>
              </a:rPr>
              <a:t>Factsheet voor managers</a:t>
            </a:r>
          </a:p>
        </p:txBody>
      </p:sp>
      <p:sp>
        <p:nvSpPr>
          <p:cNvPr id="69" name="Tekstvak 3">
            <a:extLst>
              <a:ext uri="{FF2B5EF4-FFF2-40B4-BE49-F238E27FC236}">
                <a16:creationId xmlns:a16="http://schemas.microsoft.com/office/drawing/2014/main" id="{9079FEC4-AC8C-2F49-A019-C99B1E165E2A}"/>
              </a:ext>
            </a:extLst>
          </p:cNvPr>
          <p:cNvSpPr txBox="1"/>
          <p:nvPr/>
        </p:nvSpPr>
        <p:spPr>
          <a:xfrm>
            <a:off x="6701899" y="5664518"/>
            <a:ext cx="2788880" cy="307777"/>
          </a:xfrm>
          <a:prstGeom prst="rect">
            <a:avLst/>
          </a:prstGeom>
          <a:noFill/>
        </p:spPr>
        <p:txBody>
          <a:bodyPr wrap="square" rtlCol="0">
            <a:spAutoFit/>
          </a:bodyPr>
          <a:lstStyle/>
          <a:p>
            <a:pPr algn="ctr"/>
            <a:r>
              <a:rPr lang="en-US" sz="1400" dirty="0" err="1">
                <a:solidFill>
                  <a:srgbClr val="51958C"/>
                </a:solidFill>
                <a:latin typeface="Lato" panose="020F0502020204030203" pitchFamily="34" charset="0"/>
                <a:ea typeface="Lato" panose="020F0502020204030203" pitchFamily="34" charset="0"/>
                <a:cs typeface="Lato" panose="020F0502020204030203" pitchFamily="34" charset="0"/>
              </a:rPr>
              <a:t>www.oogvoornaasten.nl</a:t>
            </a:r>
            <a:endParaRPr lang="en-US" sz="1200" dirty="0">
              <a:solidFill>
                <a:srgbClr val="51958C"/>
              </a:solidFill>
            </a:endParaRPr>
          </a:p>
        </p:txBody>
      </p:sp>
      <p:pic>
        <p:nvPicPr>
          <p:cNvPr id="71" name="Picture 70" descr="Icon&#10;&#10;Description automatically generated">
            <a:extLst>
              <a:ext uri="{FF2B5EF4-FFF2-40B4-BE49-F238E27FC236}">
                <a16:creationId xmlns:a16="http://schemas.microsoft.com/office/drawing/2014/main" id="{2F08AB54-CFF0-B445-B0E0-09746B95192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11631" y="1313358"/>
            <a:ext cx="1282700" cy="1346200"/>
          </a:xfrm>
          <a:prstGeom prst="rect">
            <a:avLst/>
          </a:prstGeom>
        </p:spPr>
      </p:pic>
    </p:spTree>
    <p:extLst>
      <p:ext uri="{BB962C8B-B14F-4D97-AF65-F5344CB8AC3E}">
        <p14:creationId xmlns:p14="http://schemas.microsoft.com/office/powerpoint/2010/main" val="188476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7984" y="1484784"/>
            <a:ext cx="4651625" cy="4924425"/>
          </a:xfrm>
          <a:prstGeom prst="rect">
            <a:avLst/>
          </a:prstGeom>
          <a:noFill/>
        </p:spPr>
        <p:txBody>
          <a:bodyPr wrap="square" rtlCol="0">
            <a:spAutoFit/>
          </a:bodyPr>
          <a:lstStyle/>
          <a:p>
            <a:r>
              <a:rPr lang="nl-NL" sz="2400" b="1" dirty="0">
                <a:solidFill>
                  <a:srgbClr val="51958C"/>
                </a:solidFill>
                <a:latin typeface="Roboto Condensed" panose="02000000000000000000" pitchFamily="2" charset="0"/>
                <a:ea typeface="Roboto Condensed" panose="02000000000000000000" pitchFamily="2" charset="0"/>
              </a:rPr>
              <a:t>Bewustwording</a:t>
            </a:r>
          </a:p>
          <a:p>
            <a:pPr marL="285750" indent="-285750">
              <a:buFont typeface="Arial" panose="020B0604020202020204" pitchFamily="34" charset="0"/>
              <a:buChar char="•"/>
            </a:pPr>
            <a:r>
              <a:rPr lang="nl-NL" sz="1400" dirty="0">
                <a:latin typeface="Lato Light" panose="020F0502020204030203" pitchFamily="34" charset="0"/>
                <a:ea typeface="Lato Light" panose="020F0502020204030203" pitchFamily="34" charset="0"/>
                <a:cs typeface="Lato Light" panose="020F0502020204030203" pitchFamily="34" charset="0"/>
              </a:rPr>
              <a:t>Zorg voor naasten hoort bij goede palliatieve zorg</a:t>
            </a:r>
          </a:p>
          <a:p>
            <a:pPr marL="285750" indent="-285750">
              <a:buFont typeface="Arial" panose="020B0604020202020204" pitchFamily="34" charset="0"/>
              <a:buChar char="•"/>
            </a:pPr>
            <a:r>
              <a:rPr lang="nl-NL" sz="1400" dirty="0">
                <a:latin typeface="Lato Light" panose="020F0502020204030203" pitchFamily="34" charset="0"/>
                <a:ea typeface="Lato Light" panose="020F0502020204030203" pitchFamily="34" charset="0"/>
                <a:cs typeface="Lato Light" panose="020F0502020204030203" pitchFamily="34" charset="0"/>
              </a:rPr>
              <a:t>Verschillen tussen naasten: (o.a. geletterdheid, gezondheidsvaardigheden, normen waarden)</a:t>
            </a:r>
            <a:br>
              <a:rPr lang="nl-NL" sz="1600" dirty="0">
                <a:latin typeface="Lato" panose="020F0502020204030203" pitchFamily="34" charset="0"/>
                <a:ea typeface="Lato" panose="020F0502020204030203" pitchFamily="34" charset="0"/>
                <a:cs typeface="Lato" panose="020F0502020204030203" pitchFamily="34" charset="0"/>
              </a:rPr>
            </a:br>
            <a:endParaRPr lang="nl-NL" sz="1600" dirty="0">
              <a:latin typeface="Lato" panose="020F0502020204030203" pitchFamily="34" charset="0"/>
              <a:ea typeface="Lato" panose="020F0502020204030203" pitchFamily="34" charset="0"/>
              <a:cs typeface="Lato" panose="020F0502020204030203" pitchFamily="34" charset="0"/>
            </a:endParaRPr>
          </a:p>
          <a:p>
            <a:r>
              <a:rPr lang="nl-NL" sz="2400" b="1" dirty="0">
                <a:solidFill>
                  <a:srgbClr val="51958C"/>
                </a:solidFill>
                <a:latin typeface="Roboto Condensed" panose="02000000000000000000" pitchFamily="2" charset="0"/>
                <a:ea typeface="Roboto Condensed" panose="02000000000000000000" pitchFamily="2" charset="0"/>
              </a:rPr>
              <a:t>Kennis</a:t>
            </a:r>
          </a:p>
          <a:p>
            <a:pPr marL="285750" indent="-285750">
              <a:buFont typeface="Arial" panose="020B0604020202020204" pitchFamily="34" charset="0"/>
              <a:buChar char="•"/>
            </a:pPr>
            <a:r>
              <a:rPr lang="nl-NL" sz="1400" dirty="0">
                <a:latin typeface="Lato Light" panose="020F0502020204030203" pitchFamily="34" charset="0"/>
                <a:ea typeface="Lato Light" panose="020F0502020204030203" pitchFamily="34" charset="0"/>
                <a:cs typeface="Lato Light" panose="020F0502020204030203" pitchFamily="34" charset="0"/>
              </a:rPr>
              <a:t>over behoeften van naasten en verwijzingsmogelijkheden  </a:t>
            </a:r>
            <a:br>
              <a:rPr lang="nl-NL" sz="1600" dirty="0">
                <a:latin typeface="Lato" panose="020F0502020204030203" pitchFamily="34" charset="0"/>
                <a:ea typeface="Lato" panose="020F0502020204030203" pitchFamily="34" charset="0"/>
                <a:cs typeface="Lato" panose="020F0502020204030203" pitchFamily="34" charset="0"/>
              </a:rPr>
            </a:br>
            <a:endParaRPr lang="nl-NL" sz="1600" dirty="0">
              <a:latin typeface="Lato" panose="020F0502020204030203" pitchFamily="34" charset="0"/>
              <a:ea typeface="Lato" panose="020F0502020204030203" pitchFamily="34" charset="0"/>
              <a:cs typeface="Lato" panose="020F0502020204030203" pitchFamily="34" charset="0"/>
            </a:endParaRPr>
          </a:p>
          <a:p>
            <a:r>
              <a:rPr lang="nl-NL" sz="2400" b="1" dirty="0">
                <a:solidFill>
                  <a:srgbClr val="51958C"/>
                </a:solidFill>
                <a:latin typeface="Roboto Condensed" panose="02000000000000000000" pitchFamily="2" charset="0"/>
                <a:ea typeface="Roboto Condensed" panose="02000000000000000000" pitchFamily="2" charset="0"/>
              </a:rPr>
              <a:t>Vaardigheden</a:t>
            </a:r>
          </a:p>
          <a:p>
            <a:pPr marL="285750" indent="-285750">
              <a:buFont typeface="Arial" panose="020B0604020202020204" pitchFamily="34" charset="0"/>
              <a:buChar char="•"/>
            </a:pPr>
            <a:r>
              <a:rPr lang="nl-NL" sz="1400" dirty="0">
                <a:latin typeface="Lato Light" panose="020F0502020204030203" pitchFamily="34" charset="0"/>
                <a:ea typeface="Lato Light" panose="020F0502020204030203" pitchFamily="34" charset="0"/>
                <a:cs typeface="Lato Light" panose="020F0502020204030203" pitchFamily="34" charset="0"/>
              </a:rPr>
              <a:t>actief luisteren, omgaan met verdriet</a:t>
            </a:r>
            <a:br>
              <a:rPr lang="nl-NL" sz="1600" dirty="0">
                <a:latin typeface="Lato" panose="020F0502020204030203" pitchFamily="34" charset="0"/>
                <a:ea typeface="Lato" panose="020F0502020204030203" pitchFamily="34" charset="0"/>
                <a:cs typeface="Lato" panose="020F0502020204030203" pitchFamily="34" charset="0"/>
              </a:rPr>
            </a:br>
            <a:endParaRPr lang="nl-NL" sz="1600" dirty="0">
              <a:latin typeface="Lato" panose="020F0502020204030203" pitchFamily="34" charset="0"/>
              <a:ea typeface="Lato" panose="020F0502020204030203" pitchFamily="34" charset="0"/>
              <a:cs typeface="Lato" panose="020F0502020204030203" pitchFamily="34" charset="0"/>
            </a:endParaRPr>
          </a:p>
          <a:p>
            <a:r>
              <a:rPr lang="nl-NL" sz="2400" b="1" dirty="0">
                <a:solidFill>
                  <a:srgbClr val="51958C"/>
                </a:solidFill>
                <a:latin typeface="Roboto Condensed" panose="02000000000000000000" pitchFamily="2" charset="0"/>
                <a:ea typeface="Roboto Condensed" panose="02000000000000000000" pitchFamily="2" charset="0"/>
              </a:rPr>
              <a:t>Samenwerking</a:t>
            </a:r>
          </a:p>
          <a:p>
            <a:pPr marL="285750" indent="-285750">
              <a:buFont typeface="Arial" panose="020B0604020202020204" pitchFamily="34" charset="0"/>
              <a:buChar char="•"/>
            </a:pPr>
            <a:r>
              <a:rPr lang="nl-NL" sz="1400" dirty="0">
                <a:latin typeface="Lato Light" panose="020F0502020204030203" pitchFamily="34" charset="0"/>
                <a:ea typeface="Lato Light" panose="020F0502020204030203" pitchFamily="34" charset="0"/>
                <a:cs typeface="Lato Light" panose="020F0502020204030203" pitchFamily="34" charset="0"/>
              </a:rPr>
              <a:t>Teamwerk en duidelijke taakverdeling</a:t>
            </a:r>
            <a:br>
              <a:rPr lang="nl-NL" sz="1400" dirty="0">
                <a:latin typeface="Lato Light" panose="020F0502020204030203" pitchFamily="34" charset="0"/>
                <a:ea typeface="Lato Light" panose="020F0502020204030203" pitchFamily="34" charset="0"/>
                <a:cs typeface="Lato Light" panose="020F0502020204030203" pitchFamily="34" charset="0"/>
              </a:rPr>
            </a:br>
            <a:r>
              <a:rPr lang="nl-NL" sz="1400" dirty="0">
                <a:latin typeface="Lato Light" panose="020F0502020204030203" pitchFamily="34" charset="0"/>
                <a:ea typeface="Lato Light" panose="020F0502020204030203" pitchFamily="34" charset="0"/>
                <a:cs typeface="Lato Light" panose="020F0502020204030203" pitchFamily="34" charset="0"/>
              </a:rPr>
              <a:t>Steun van collega’s! </a:t>
            </a:r>
          </a:p>
          <a:p>
            <a:pPr marL="285750" indent="-285750">
              <a:buFont typeface="Arial" panose="020B0604020202020204" pitchFamily="34" charset="0"/>
              <a:buChar char="•"/>
            </a:pPr>
            <a:r>
              <a:rPr lang="nl-NL" sz="1400" dirty="0">
                <a:latin typeface="Lato Light" panose="020F0502020204030203" pitchFamily="34" charset="0"/>
                <a:ea typeface="Lato Light" panose="020F0502020204030203" pitchFamily="34" charset="0"/>
                <a:cs typeface="Lato Light" panose="020F0502020204030203" pitchFamily="34" charset="0"/>
              </a:rPr>
              <a:t>Met elkaar mee kijken, napraten en overleggen, maar ook aan mogen geven dat je her zorgen voor naasten soms lastig vindt.</a:t>
            </a:r>
          </a:p>
          <a:p>
            <a:pPr marL="342900" indent="-342900">
              <a:buFontTx/>
              <a:buChar char="-"/>
            </a:pPr>
            <a:endParaRPr lang="nl-NL" sz="1600" dirty="0"/>
          </a:p>
        </p:txBody>
      </p:sp>
      <p:sp>
        <p:nvSpPr>
          <p:cNvPr id="3" name="TextBox 2"/>
          <p:cNvSpPr txBox="1"/>
          <p:nvPr/>
        </p:nvSpPr>
        <p:spPr>
          <a:xfrm>
            <a:off x="4175448" y="140439"/>
            <a:ext cx="4968552" cy="1200329"/>
          </a:xfrm>
          <a:prstGeom prst="rect">
            <a:avLst/>
          </a:prstGeom>
          <a:noFill/>
        </p:spPr>
        <p:txBody>
          <a:bodyPr wrap="square" rtlCol="0">
            <a:spAutoFit/>
          </a:bodyPr>
          <a:lstStyle/>
          <a:p>
            <a:pPr>
              <a:spcAft>
                <a:spcPts val="1800"/>
              </a:spcAft>
            </a:pPr>
            <a:r>
              <a:rPr lang="nl-NL" sz="3600" b="1" dirty="0">
                <a:solidFill>
                  <a:srgbClr val="51958C"/>
                </a:solidFill>
                <a:latin typeface="Roboto Condensed" panose="02000000000000000000" pitchFamily="2" charset="0"/>
                <a:ea typeface="Roboto Condensed" panose="02000000000000000000" pitchFamily="2" charset="0"/>
              </a:rPr>
              <a:t>Wat hebben zorgverleners nog meer nodig? </a:t>
            </a:r>
          </a:p>
        </p:txBody>
      </p:sp>
      <p:pic>
        <p:nvPicPr>
          <p:cNvPr id="10" name="Picture 9" descr="Two people in a room&#10;&#10;Description automatically generated with low confidence">
            <a:extLst>
              <a:ext uri="{FF2B5EF4-FFF2-40B4-BE49-F238E27FC236}">
                <a16:creationId xmlns:a16="http://schemas.microsoft.com/office/drawing/2014/main" id="{DF994D78-2BED-7D40-8D92-7B98BBE34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560" y="14729"/>
            <a:ext cx="4572000" cy="6858000"/>
          </a:xfrm>
          <a:prstGeom prst="rect">
            <a:avLst/>
          </a:prstGeom>
        </p:spPr>
      </p:pic>
      <p:pic>
        <p:nvPicPr>
          <p:cNvPr id="11" name="Picture 10" descr="Logo&#10;&#10;Description automatically generated">
            <a:extLst>
              <a:ext uri="{FF2B5EF4-FFF2-40B4-BE49-F238E27FC236}">
                <a16:creationId xmlns:a16="http://schemas.microsoft.com/office/drawing/2014/main" id="{799B12AB-AD6E-B945-85C3-BB870CD555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2536" y="-352772"/>
            <a:ext cx="2997200" cy="1333500"/>
          </a:xfrm>
          <a:prstGeom prst="rect">
            <a:avLst/>
          </a:prstGeom>
        </p:spPr>
      </p:pic>
    </p:spTree>
    <p:extLst>
      <p:ext uri="{BB962C8B-B14F-4D97-AF65-F5344CB8AC3E}">
        <p14:creationId xmlns:p14="http://schemas.microsoft.com/office/powerpoint/2010/main" val="507892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and person walking with a stroller in a park&#10;&#10;Description automatically generated with low confidence">
            <a:extLst>
              <a:ext uri="{FF2B5EF4-FFF2-40B4-BE49-F238E27FC236}">
                <a16:creationId xmlns:a16="http://schemas.microsoft.com/office/drawing/2014/main" id="{5A1AEB48-CE17-0A41-9874-64CDC7795D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572000" cy="6858000"/>
          </a:xfrm>
          <a:prstGeom prst="rect">
            <a:avLst/>
          </a:prstGeom>
        </p:spPr>
      </p:pic>
      <p:sp>
        <p:nvSpPr>
          <p:cNvPr id="2" name="TextBox 1"/>
          <p:cNvSpPr txBox="1"/>
          <p:nvPr/>
        </p:nvSpPr>
        <p:spPr>
          <a:xfrm>
            <a:off x="323528" y="1700808"/>
            <a:ext cx="7992888" cy="830997"/>
          </a:xfrm>
          <a:prstGeom prst="rect">
            <a:avLst/>
          </a:prstGeom>
          <a:noFill/>
        </p:spPr>
        <p:txBody>
          <a:bodyPr wrap="square" rtlCol="0">
            <a:spAutoFit/>
          </a:bodyPr>
          <a:lstStyle/>
          <a:p>
            <a:pPr lvl="1"/>
            <a:br>
              <a:rPr lang="nl-NL" sz="1600" b="1"/>
            </a:br>
            <a:endParaRPr lang="en-GB" sz="1600"/>
          </a:p>
          <a:p>
            <a:endParaRPr lang="en-GB" sz="1600"/>
          </a:p>
        </p:txBody>
      </p:sp>
      <p:pic>
        <p:nvPicPr>
          <p:cNvPr id="10" name="Picture 9" descr="Logo&#10;&#10;Description automatically generated">
            <a:extLst>
              <a:ext uri="{FF2B5EF4-FFF2-40B4-BE49-F238E27FC236}">
                <a16:creationId xmlns:a16="http://schemas.microsoft.com/office/drawing/2014/main" id="{DEE48575-19EC-3D4F-A32D-5925AB624D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2536" y="-352772"/>
            <a:ext cx="2997200" cy="1333500"/>
          </a:xfrm>
          <a:prstGeom prst="rect">
            <a:avLst/>
          </a:prstGeom>
        </p:spPr>
      </p:pic>
      <p:sp>
        <p:nvSpPr>
          <p:cNvPr id="6" name="Rectangle 5">
            <a:extLst>
              <a:ext uri="{FF2B5EF4-FFF2-40B4-BE49-F238E27FC236}">
                <a16:creationId xmlns:a16="http://schemas.microsoft.com/office/drawing/2014/main" id="{5EB79AE0-BC55-7144-B8EC-5E8FCCF36A65}"/>
              </a:ext>
            </a:extLst>
          </p:cNvPr>
          <p:cNvSpPr/>
          <p:nvPr/>
        </p:nvSpPr>
        <p:spPr>
          <a:xfrm>
            <a:off x="3419872" y="116632"/>
            <a:ext cx="3672408" cy="12010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L" dirty="0"/>
          </a:p>
        </p:txBody>
      </p:sp>
      <p:sp>
        <p:nvSpPr>
          <p:cNvPr id="3" name="TextBox 2"/>
          <p:cNvSpPr txBox="1"/>
          <p:nvPr/>
        </p:nvSpPr>
        <p:spPr>
          <a:xfrm>
            <a:off x="3548694" y="116632"/>
            <a:ext cx="5595306" cy="1200329"/>
          </a:xfrm>
          <a:prstGeom prst="rect">
            <a:avLst/>
          </a:prstGeom>
          <a:noFill/>
        </p:spPr>
        <p:txBody>
          <a:bodyPr wrap="square" rtlCol="0">
            <a:spAutoFit/>
          </a:bodyPr>
          <a:lstStyle/>
          <a:p>
            <a:r>
              <a:rPr lang="nl-NL" sz="3600" b="1" dirty="0">
                <a:solidFill>
                  <a:srgbClr val="51958C"/>
                </a:solidFill>
                <a:latin typeface="Roboto Condensed" panose="02000000000000000000" pitchFamily="2" charset="0"/>
                <a:ea typeface="Roboto Condensed" panose="02000000000000000000" pitchFamily="2" charset="0"/>
              </a:rPr>
              <a:t>Uitkomsten </a:t>
            </a:r>
            <a:r>
              <a:rPr lang="nl-NL" sz="3600" b="1" dirty="0" err="1">
                <a:solidFill>
                  <a:srgbClr val="51958C"/>
                </a:solidFill>
                <a:latin typeface="Roboto Condensed" panose="02000000000000000000" pitchFamily="2" charset="0"/>
                <a:ea typeface="Roboto Condensed" panose="02000000000000000000" pitchFamily="2" charset="0"/>
              </a:rPr>
              <a:t>Naastenjourney</a:t>
            </a:r>
            <a:r>
              <a:rPr lang="nl-NL" sz="3600" b="1" dirty="0">
                <a:solidFill>
                  <a:srgbClr val="51958C"/>
                </a:solidFill>
                <a:latin typeface="Roboto Condensed" panose="02000000000000000000" pitchFamily="2" charset="0"/>
                <a:ea typeface="Roboto Condensed" panose="02000000000000000000" pitchFamily="2" charset="0"/>
              </a:rPr>
              <a:t> en hoofdlijnen implementatie</a:t>
            </a:r>
          </a:p>
        </p:txBody>
      </p:sp>
    </p:spTree>
    <p:extLst>
      <p:ext uri="{BB962C8B-B14F-4D97-AF65-F5344CB8AC3E}">
        <p14:creationId xmlns:p14="http://schemas.microsoft.com/office/powerpoint/2010/main" val="135596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9992" y="294932"/>
            <a:ext cx="4572000" cy="584775"/>
          </a:xfrm>
          <a:prstGeom prst="rect">
            <a:avLst/>
          </a:prstGeom>
          <a:noFill/>
        </p:spPr>
        <p:txBody>
          <a:bodyPr wrap="square" rtlCol="0">
            <a:spAutoFit/>
          </a:bodyPr>
          <a:lstStyle/>
          <a:p>
            <a:r>
              <a:rPr lang="nl-NL" sz="3200" b="1" dirty="0">
                <a:solidFill>
                  <a:srgbClr val="51958C"/>
                </a:solidFill>
                <a:latin typeface="Roboto Condensed" panose="02000000000000000000" pitchFamily="2" charset="0"/>
                <a:ea typeface="Roboto Condensed" panose="02000000000000000000" pitchFamily="2" charset="0"/>
              </a:rPr>
              <a:t>Hoe nu verder?</a:t>
            </a:r>
          </a:p>
        </p:txBody>
      </p:sp>
      <p:sp>
        <p:nvSpPr>
          <p:cNvPr id="5" name="Arrow: Down 4">
            <a:extLst>
              <a:ext uri="{FF2B5EF4-FFF2-40B4-BE49-F238E27FC236}">
                <a16:creationId xmlns:a16="http://schemas.microsoft.com/office/drawing/2014/main" id="{515BED1B-0C68-4ACE-A21F-9C5C2DB6B0A6}"/>
              </a:ext>
            </a:extLst>
          </p:cNvPr>
          <p:cNvSpPr/>
          <p:nvPr/>
        </p:nvSpPr>
        <p:spPr>
          <a:xfrm rot="16200000">
            <a:off x="2618446" y="1575291"/>
            <a:ext cx="748310" cy="1737745"/>
          </a:xfrm>
          <a:prstGeom prst="downArrow">
            <a:avLst/>
          </a:prstGeom>
          <a:solidFill>
            <a:srgbClr val="519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extBox 5">
            <a:extLst>
              <a:ext uri="{FF2B5EF4-FFF2-40B4-BE49-F238E27FC236}">
                <a16:creationId xmlns:a16="http://schemas.microsoft.com/office/drawing/2014/main" id="{5283F027-F713-43F5-B673-7EB946F5F251}"/>
              </a:ext>
            </a:extLst>
          </p:cNvPr>
          <p:cNvSpPr txBox="1"/>
          <p:nvPr/>
        </p:nvSpPr>
        <p:spPr>
          <a:xfrm>
            <a:off x="2123728" y="2290274"/>
            <a:ext cx="1944216" cy="307777"/>
          </a:xfrm>
          <a:prstGeom prst="rect">
            <a:avLst/>
          </a:prstGeom>
          <a:noFill/>
        </p:spPr>
        <p:txBody>
          <a:bodyPr wrap="square" rtlCol="0">
            <a:spAutoFit/>
          </a:bodyPr>
          <a:lstStyle/>
          <a:p>
            <a:r>
              <a:rPr lang="nl-NL" sz="1400" b="1" dirty="0">
                <a:solidFill>
                  <a:schemeClr val="bg1"/>
                </a:solidFill>
                <a:latin typeface="Roboto Condensed" panose="02000000000000000000" pitchFamily="2" charset="0"/>
                <a:ea typeface="Roboto Condensed" panose="02000000000000000000" pitchFamily="2" charset="0"/>
                <a:cs typeface="Lato Light" panose="020F0502020204030203" pitchFamily="34" charset="0"/>
              </a:rPr>
              <a:t>Hier staan we nu.</a:t>
            </a:r>
          </a:p>
        </p:txBody>
      </p:sp>
      <p:pic>
        <p:nvPicPr>
          <p:cNvPr id="8" name="Picture 7">
            <a:extLst>
              <a:ext uri="{FF2B5EF4-FFF2-40B4-BE49-F238E27FC236}">
                <a16:creationId xmlns:a16="http://schemas.microsoft.com/office/drawing/2014/main" id="{BFDEA9CB-BA9A-4B5E-8009-D5414BB93E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07504" y="4339645"/>
            <a:ext cx="3690234" cy="1825488"/>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081DCC56-423D-EA40-B74D-EFC910B82E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70406" y="548680"/>
            <a:ext cx="5702300" cy="6070600"/>
          </a:xfrm>
          <a:prstGeom prst="rect">
            <a:avLst/>
          </a:prstGeom>
        </p:spPr>
      </p:pic>
      <p:sp>
        <p:nvSpPr>
          <p:cNvPr id="14" name="TextBox 13">
            <a:extLst>
              <a:ext uri="{FF2B5EF4-FFF2-40B4-BE49-F238E27FC236}">
                <a16:creationId xmlns:a16="http://schemas.microsoft.com/office/drawing/2014/main" id="{2FA0154A-6342-A74A-91B1-8A5D3D7B93EA}"/>
              </a:ext>
            </a:extLst>
          </p:cNvPr>
          <p:cNvSpPr txBox="1"/>
          <p:nvPr/>
        </p:nvSpPr>
        <p:spPr>
          <a:xfrm>
            <a:off x="144016" y="3903439"/>
            <a:ext cx="4572000" cy="461665"/>
          </a:xfrm>
          <a:prstGeom prst="rect">
            <a:avLst/>
          </a:prstGeom>
          <a:noFill/>
        </p:spPr>
        <p:txBody>
          <a:bodyPr wrap="square" rtlCol="0">
            <a:spAutoFit/>
          </a:bodyPr>
          <a:lstStyle/>
          <a:p>
            <a:r>
              <a:rPr lang="nl-NL" sz="2400" b="1" dirty="0" err="1">
                <a:solidFill>
                  <a:srgbClr val="51958C"/>
                </a:solidFill>
                <a:latin typeface="Roboto Condensed" panose="02000000000000000000" pitchFamily="2" charset="0"/>
                <a:ea typeface="Roboto Condensed" panose="02000000000000000000" pitchFamily="2" charset="0"/>
              </a:rPr>
              <a:t>Naastenjourney</a:t>
            </a:r>
            <a:endParaRPr lang="nl-NL" sz="2400" b="1" dirty="0">
              <a:solidFill>
                <a:srgbClr val="51958C"/>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75961662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1884</TotalTime>
  <Words>1581</Words>
  <Application>Microsoft Macintosh PowerPoint</Application>
  <PresentationFormat>On-screen Show (4:3)</PresentationFormat>
  <Paragraphs>138</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Arial</vt:lpstr>
      <vt:lpstr>Lato</vt:lpstr>
      <vt:lpstr>Lato Light</vt:lpstr>
      <vt:lpstr>Roboto Condensed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mctam</dc:creator>
  <cp:lastModifiedBy>Wilco Kruijswijk</cp:lastModifiedBy>
  <cp:revision>141</cp:revision>
  <cp:lastPrinted>2017-06-08T07:09:26Z</cp:lastPrinted>
  <dcterms:created xsi:type="dcterms:W3CDTF">2017-05-25T09:55:51Z</dcterms:created>
  <dcterms:modified xsi:type="dcterms:W3CDTF">2021-11-14T14:01:34Z</dcterms:modified>
</cp:coreProperties>
</file>